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9" r:id="rId5"/>
    <p:sldMasterId id="2147483685" r:id="rId6"/>
    <p:sldMasterId id="2147483689" r:id="rId7"/>
  </p:sldMasterIdLst>
  <p:sldIdLst>
    <p:sldId id="256" r:id="rId8"/>
    <p:sldId id="257" r:id="rId9"/>
    <p:sldId id="274" r:id="rId10"/>
    <p:sldId id="258" r:id="rId11"/>
    <p:sldId id="259" r:id="rId12"/>
    <p:sldId id="260" r:id="rId13"/>
    <p:sldId id="261" r:id="rId14"/>
    <p:sldId id="280" r:id="rId15"/>
    <p:sldId id="262" r:id="rId16"/>
    <p:sldId id="263" r:id="rId17"/>
    <p:sldId id="265" r:id="rId18"/>
    <p:sldId id="266" r:id="rId19"/>
    <p:sldId id="267" r:id="rId20"/>
    <p:sldId id="268" r:id="rId21"/>
    <p:sldId id="269" r:id="rId22"/>
    <p:sldId id="271" r:id="rId23"/>
    <p:sldId id="275" r:id="rId24"/>
    <p:sldId id="276" r:id="rId25"/>
    <p:sldId id="277" r:id="rId26"/>
    <p:sldId id="278" r:id="rId27"/>
    <p:sldId id="279" r:id="rId28"/>
    <p:sldId id="273" r:id="rId29"/>
  </p:sldIdLst>
  <p:sldSz cx="9144000" cy="6858000" type="screen4x3"/>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77"/>
    <a:srgbClr val="951B91"/>
    <a:srgbClr val="4E0D43"/>
    <a:srgbClr val="951B81"/>
    <a:srgbClr val="D7D5D3"/>
    <a:srgbClr val="52054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B9F313-47C4-4B4F-BDBF-2E71212EA8EE}" v="1" dt="2025-10-24T14:28:16.5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1500" y="5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Barriers to supporting learning outside schools (parents)</a:t>
            </a:r>
          </a:p>
          <a:p>
            <a:pPr>
              <a:defRPr/>
            </a:pPr>
            <a:r>
              <a:rPr lang="1106"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Rhwystrau i gefnogi dysgu y tu allan i'r ysgol (rhieni)</a:t>
            </a:r>
          </a:p>
        </c:rich>
      </c:tx>
      <c:layout>
        <c:manualLayout>
          <c:xMode val="edge"/>
          <c:yMode val="edge"/>
          <c:x val="0.17176158726215363"/>
          <c:y val="4.556281119585037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Sheet1!$B$29</c:f>
              <c:strCache>
                <c:ptCount val="1"/>
              </c:strCache>
            </c:strRef>
          </c:tx>
          <c:spPr>
            <a:solidFill>
              <a:srgbClr val="520544"/>
            </a:solidFill>
            <a:ln>
              <a:noFill/>
            </a:ln>
            <a:effectLst/>
          </c:spPr>
          <c:invertIfNegative val="0"/>
          <c:cat>
            <c:strRef>
              <c:f>Sheet1!$A$30:$A$34</c:f>
              <c:strCache>
                <c:ptCount val="5"/>
                <c:pt idx="0">
                  <c:v>The cost of some of these activities</c:v>
                </c:pt>
                <c:pt idx="1">
                  <c:v>I don't have enough time</c:v>
                </c:pt>
                <c:pt idx="2">
                  <c:v>I don't have the skills/knowledge to support them</c:v>
                </c:pt>
                <c:pt idx="3">
                  <c:v>My child doesn't want me to support them</c:v>
                </c:pt>
                <c:pt idx="4">
                  <c:v>I don't know how best to support them</c:v>
                </c:pt>
              </c:strCache>
            </c:strRef>
          </c:cat>
          <c:val>
            <c:numRef>
              <c:f>Sheet1!$B$30:$B$34</c:f>
              <c:numCache>
                <c:formatCode>General</c:formatCode>
                <c:ptCount val="5"/>
                <c:pt idx="0">
                  <c:v>0.24</c:v>
                </c:pt>
                <c:pt idx="1">
                  <c:v>0.24</c:v>
                </c:pt>
                <c:pt idx="2">
                  <c:v>0.22</c:v>
                </c:pt>
                <c:pt idx="3">
                  <c:v>0.19</c:v>
                </c:pt>
                <c:pt idx="4">
                  <c:v>0.16</c:v>
                </c:pt>
              </c:numCache>
            </c:numRef>
          </c:val>
          <c:extLst>
            <c:ext xmlns:c16="http://schemas.microsoft.com/office/drawing/2014/chart" uri="{C3380CC4-5D6E-409C-BE32-E72D297353CC}">
              <c16:uniqueId val="{00000000-6C59-41AA-8BE3-AB61237A36EE}"/>
            </c:ext>
          </c:extLst>
        </c:ser>
        <c:dLbls>
          <c:showLegendKey val="0"/>
          <c:showVal val="0"/>
          <c:showCatName val="0"/>
          <c:showSerName val="0"/>
          <c:showPercent val="0"/>
          <c:showBubbleSize val="0"/>
        </c:dLbls>
        <c:gapWidth val="219"/>
        <c:overlap val="-27"/>
        <c:axId val="1221005664"/>
        <c:axId val="1221007104"/>
      </c:barChart>
      <c:catAx>
        <c:axId val="1221005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smtId="4294967295">
                <a:solidFill>
                  <a:sysClr val="windowText" lastClr="000000"/>
                </a:solidFill>
                <a:latin typeface="Lato" panose="020F0502020204030203" pitchFamily="34" charset="77"/>
                <a:ea typeface="Lato" panose="020F0502020204030203" pitchFamily="34" charset="0"/>
                <a:cs typeface="Lato" panose="020F0502020204030203" pitchFamily="34" charset="0"/>
              </a:defRPr>
            </a:pPr>
            <a:endParaRPr lang="en-US"/>
          </a:p>
        </c:txPr>
        <c:crossAx val="1221007104"/>
        <c:crosses val="autoZero"/>
        <c:auto val="0"/>
        <c:lblAlgn val="ctr"/>
        <c:lblOffset val="100"/>
        <c:noMultiLvlLbl val="0"/>
      </c:catAx>
      <c:valAx>
        <c:axId val="122100710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smtId="4294967295">
                <a:solidFill>
                  <a:schemeClr val="tx1"/>
                </a:solidFill>
                <a:latin typeface="Lato" panose="020F0502020204030203" pitchFamily="34" charset="77"/>
                <a:ea typeface="Lato" panose="020F0502020204030203" pitchFamily="34" charset="0"/>
                <a:cs typeface="Lato" panose="020F0502020204030203" pitchFamily="34" charset="0"/>
              </a:defRPr>
            </a:pPr>
            <a:endParaRPr lang="en-US"/>
          </a:p>
        </c:txPr>
        <c:crossAx val="1221005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image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CE1C893-40B7-8347-A83A-78D89AB9804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11" name="TextBox 10">
            <a:extLst>
              <a:ext uri="{FF2B5EF4-FFF2-40B4-BE49-F238E27FC236}">
                <a16:creationId xmlns:a16="http://schemas.microsoft.com/office/drawing/2014/main" id="{C82FEF2D-B050-B043-9D49-C2EEB9BD263C}"/>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14" name="Text Placeholder 4">
            <a:extLst>
              <a:ext uri="{FF2B5EF4-FFF2-40B4-BE49-F238E27FC236}">
                <a16:creationId xmlns:a16="http://schemas.microsoft.com/office/drawing/2014/main" id="{693367D9-5732-C540-9657-B1324726E0E5}"/>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ct val="0"/>
              </a:spcBef>
              <a:buFontTx/>
              <a:buNone/>
              <a:defRPr sz="3200" b="1">
                <a:solidFill>
                  <a:schemeClr val="bg1"/>
                </a:solidFill>
                <a:latin typeface="+mj-lt"/>
                <a:cs typeface="Rubik Medium" panose="020B0604020202020204" charset="-79"/>
              </a:defRPr>
            </a:lvl1pPr>
          </a:lstStyle>
          <a:p>
            <a:pPr fontAlgn="b"/>
            <a:r>
              <a:rPr lang="en-GB" baseline="0">
                <a:solidFill>
                  <a:schemeClr val="bg1"/>
                </a:solidFill>
              </a:rPr>
              <a:t>Click to edit two line Master headline</a:t>
            </a:r>
          </a:p>
        </p:txBody>
      </p:sp>
      <p:sp>
        <p:nvSpPr>
          <p:cNvPr id="15" name="Text Placeholder 2">
            <a:extLst>
              <a:ext uri="{FF2B5EF4-FFF2-40B4-BE49-F238E27FC236}">
                <a16:creationId xmlns:a16="http://schemas.microsoft.com/office/drawing/2014/main" id="{F2116D76-5560-C74A-88D5-2AFA36405B80}"/>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ct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46218500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page 4: Blu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B86882F-7751-E745-A0E0-21618A66CAA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048"/>
            <a:ext cx="9144000" cy="6851904"/>
          </a:xfrm>
          <a:prstGeom prst="rect">
            <a:avLst/>
          </a:prstGeom>
        </p:spPr>
      </p:pic>
      <p:pic>
        <p:nvPicPr>
          <p:cNvPr id="9" name="Picture 8">
            <a:extLst>
              <a:ext uri="{FF2B5EF4-FFF2-40B4-BE49-F238E27FC236}">
                <a16:creationId xmlns:a16="http://schemas.microsoft.com/office/drawing/2014/main" id="{8DC5D3FE-5F92-2947-A252-508875477D1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16" name="Text Placeholder 2">
            <a:extLst>
              <a:ext uri="{FF2B5EF4-FFF2-40B4-BE49-F238E27FC236}">
                <a16:creationId xmlns:a16="http://schemas.microsoft.com/office/drawing/2014/main" id="{14AFD549-9755-3741-AAEB-9CDECD162E0E}"/>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ct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17" name="Text Placeholder 4">
            <a:extLst>
              <a:ext uri="{FF2B5EF4-FFF2-40B4-BE49-F238E27FC236}">
                <a16:creationId xmlns:a16="http://schemas.microsoft.com/office/drawing/2014/main" id="{3925EB98-BBF6-9549-B356-4BB02E10C005}"/>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8" name="TextBox 17">
            <a:extLst>
              <a:ext uri="{FF2B5EF4-FFF2-40B4-BE49-F238E27FC236}">
                <a16:creationId xmlns:a16="http://schemas.microsoft.com/office/drawing/2014/main" id="{31A2D9B7-9B77-0144-B130-8E5F18831B45}"/>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124144265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BF54EF-01C5-5C42-9309-AFEB34E315C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19" name="Text Placeholder 2">
            <a:extLst>
              <a:ext uri="{FF2B5EF4-FFF2-40B4-BE49-F238E27FC236}">
                <a16:creationId xmlns:a16="http://schemas.microsoft.com/office/drawing/2014/main" id="{D1645992-B796-C641-8113-65A33B683481}"/>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ct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20" name="Text Placeholder 4">
            <a:extLst>
              <a:ext uri="{FF2B5EF4-FFF2-40B4-BE49-F238E27FC236}">
                <a16:creationId xmlns:a16="http://schemas.microsoft.com/office/drawing/2014/main" id="{E3A0C40B-7639-2E4B-A183-DC41E1BDB464}"/>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21" name="TextBox 20">
            <a:extLst>
              <a:ext uri="{FF2B5EF4-FFF2-40B4-BE49-F238E27FC236}">
                <a16:creationId xmlns:a16="http://schemas.microsoft.com/office/drawing/2014/main" id="{9A6AA144-FEFB-FE4A-BCFB-9CE49BB188CF}"/>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297277374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page text only 2 columns (with number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4A49528-58E2-7F43-9B0B-08D5E45545D2}"/>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only 2 columns (with falling numbers)</a:t>
            </a:r>
          </a:p>
        </p:txBody>
      </p:sp>
      <p:sp>
        <p:nvSpPr>
          <p:cNvPr id="8" name="Text Placeholder 7">
            <a:extLst>
              <a:ext uri="{FF2B5EF4-FFF2-40B4-BE49-F238E27FC236}">
                <a16:creationId xmlns:a16="http://schemas.microsoft.com/office/drawing/2014/main" id="{F075854F-B7E5-414C-8B72-6C8CB7A020B9}"/>
              </a:ext>
            </a:extLst>
          </p:cNvPr>
          <p:cNvSpPr>
            <a:spLocks noGrp="1"/>
          </p:cNvSpPr>
          <p:nvPr>
            <p:ph type="body" sz="quarter" idx="12" hasCustomPrompt="1"/>
          </p:nvPr>
        </p:nvSpPr>
        <p:spPr>
          <a:xfrm>
            <a:off x="475138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a:buFontTx/>
              <a:buNone/>
              <a:defRPr sz="1200" b="0" i="0">
                <a:latin typeface="Lato" panose="020F0502020204030203" pitchFamily="34" charset="77"/>
              </a:defRPr>
            </a:lvl3pPr>
            <a:lvl4pPr marL="180000" indent="180000">
              <a:buFont typeface="Arial" pitchFamily="34" charset="0"/>
              <a:buChar char="•"/>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Use bold heading for single line main title</a:t>
            </a:r>
          </a:p>
          <a:p>
            <a:pPr lvl="1"/>
            <a:r>
              <a:rPr lang="en-GB"/>
              <a:t>Use text heading for single line secondary titles</a:t>
            </a:r>
          </a:p>
          <a:p>
            <a:pPr lvl="2"/>
            <a:r>
              <a:rPr lang="en-GB"/>
              <a:t>Use body text for running text in paragraphs, with line breaks between </a:t>
            </a:r>
          </a:p>
          <a:p>
            <a:pPr lvl="3"/>
            <a:r>
              <a:rPr lang="en-GB"/>
              <a:t>Use bullet text for illustrative points</a:t>
            </a:r>
          </a:p>
        </p:txBody>
      </p:sp>
      <p:sp>
        <p:nvSpPr>
          <p:cNvPr id="6" name="Text Placeholder 7">
            <a:extLst>
              <a:ext uri="{FF2B5EF4-FFF2-40B4-BE49-F238E27FC236}">
                <a16:creationId xmlns:a16="http://schemas.microsoft.com/office/drawing/2014/main" id="{1B9D5547-FF25-4168-A37A-DBDAB6D95B76}"/>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340628187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age text &amp; image (with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CB16B8F5-C767-6E4F-B69D-6DAE3E323744}"/>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image (with falling numbers)</a:t>
            </a:r>
          </a:p>
        </p:txBody>
      </p:sp>
      <p:sp>
        <p:nvSpPr>
          <p:cNvPr id="6" name="Picture Placeholder 5">
            <a:extLst>
              <a:ext uri="{FF2B5EF4-FFF2-40B4-BE49-F238E27FC236}">
                <a16:creationId xmlns:a16="http://schemas.microsoft.com/office/drawing/2014/main" id="{C1860C10-8CD6-1849-8771-10A2DC6E3438}"/>
              </a:ext>
            </a:extLst>
          </p:cNvPr>
          <p:cNvSpPr>
            <a:spLocks noGrp="1"/>
          </p:cNvSpPr>
          <p:nvPr>
            <p:ph type="pic" sz="quarter" idx="12"/>
          </p:nvPr>
        </p:nvSpPr>
        <p:spPr>
          <a:xfrm>
            <a:off x="4751388" y="1952625"/>
            <a:ext cx="3889375" cy="3948113"/>
          </a:xfrm>
          <a:prstGeom prst="rect">
            <a:avLst/>
          </a:prstGeom>
        </p:spPr>
        <p:txBody>
          <a:bodyPr/>
          <a:lstStyle>
            <a:lvl1pPr>
              <a:buNone/>
              <a:defRPr b="0" i="0">
                <a:latin typeface="Lato" panose="020F0502020204030203" pitchFamily="34" charset="77"/>
              </a:defRPr>
            </a:lvl1pPr>
          </a:lstStyle>
          <a:p>
            <a:r>
              <a:rPr lang="en-US"/>
              <a:t>Click icon to add picture</a:t>
            </a:r>
            <a:endParaRPr lang="en-GB"/>
          </a:p>
        </p:txBody>
      </p:sp>
      <p:sp>
        <p:nvSpPr>
          <p:cNvPr id="5" name="Text Placeholder 7">
            <a:extLst>
              <a:ext uri="{FF2B5EF4-FFF2-40B4-BE49-F238E27FC236}">
                <a16:creationId xmlns:a16="http://schemas.microsoft.com/office/drawing/2014/main" id="{84A1174E-92FB-4493-8632-78A8509A333C}"/>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67942776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page text &amp; graph (with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8CE9AAFD-C723-6940-A73B-DE2E1FC36903}"/>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graph (with falling numbers)</a:t>
            </a:r>
          </a:p>
        </p:txBody>
      </p:sp>
      <p:sp>
        <p:nvSpPr>
          <p:cNvPr id="16" name="Chart Placeholder 15">
            <a:extLst>
              <a:ext uri="{FF2B5EF4-FFF2-40B4-BE49-F238E27FC236}">
                <a16:creationId xmlns:a16="http://schemas.microsoft.com/office/drawing/2014/main" id="{22AF58A2-F6AD-F347-8E72-F97A5FB38AC9}"/>
              </a:ext>
            </a:extLst>
          </p:cNvPr>
          <p:cNvSpPr>
            <a:spLocks noGrp="1"/>
          </p:cNvSpPr>
          <p:nvPr>
            <p:ph type="chart" sz="quarter" idx="12" hasCustomPrompt="1"/>
          </p:nvPr>
        </p:nvSpPr>
        <p:spPr>
          <a:xfrm>
            <a:off x="4751388" y="1952625"/>
            <a:ext cx="3889375" cy="3875802"/>
          </a:xfrm>
          <a:prstGeom prst="rect">
            <a:avLst/>
          </a:prstGeom>
        </p:spPr>
        <p:txBody>
          <a:bodyPr/>
          <a:lstStyle>
            <a:lvl1pPr>
              <a:buFontTx/>
              <a:buNone/>
              <a:defRPr sz="1000" b="1" i="0" baseline="0">
                <a:solidFill>
                  <a:srgbClr val="951B81"/>
                </a:solidFill>
                <a:latin typeface="Lato" panose="020F0502020204030203" pitchFamily="34" charset="77"/>
              </a:defRPr>
            </a:lvl1pPr>
          </a:lstStyle>
          <a:p>
            <a:r>
              <a:rPr lang="en-GB"/>
              <a:t>Chart title</a:t>
            </a:r>
          </a:p>
        </p:txBody>
      </p:sp>
      <p:sp>
        <p:nvSpPr>
          <p:cNvPr id="5" name="Text Placeholder 7">
            <a:extLst>
              <a:ext uri="{FF2B5EF4-FFF2-40B4-BE49-F238E27FC236}">
                <a16:creationId xmlns:a16="http://schemas.microsoft.com/office/drawing/2014/main" id="{9D20FE03-CB2E-49DD-8F86-5C25B774D029}"/>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2718182040"/>
      </p:ext>
    </p:extLst>
  </p:cSld>
  <p:clrMapOvr>
    <a:masterClrMapping/>
  </p:clrMapOvr>
  <p:transition/>
  <p:extLst>
    <p:ext uri="{DCECCB84-F9BA-43D5-87BE-67443E8EF086}">
      <p15:sldGuideLst xmlns:p15="http://schemas.microsoft.com/office/powerpoint/2012/main">
        <p15:guide id="1" pos="299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page text only 2 columns (no number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4A49528-58E2-7F43-9B0B-08D5E45545D2}"/>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only with 2 columns (without falling numbers)</a:t>
            </a:r>
          </a:p>
        </p:txBody>
      </p:sp>
      <p:sp>
        <p:nvSpPr>
          <p:cNvPr id="6" name="Text Placeholder 7">
            <a:extLst>
              <a:ext uri="{FF2B5EF4-FFF2-40B4-BE49-F238E27FC236}">
                <a16:creationId xmlns:a16="http://schemas.microsoft.com/office/drawing/2014/main" id="{AF612E35-03C5-FD44-9399-C973E2DC03C5}"/>
              </a:ext>
            </a:extLst>
          </p:cNvPr>
          <p:cNvSpPr>
            <a:spLocks noGrp="1"/>
          </p:cNvSpPr>
          <p:nvPr>
            <p:ph type="body" sz="quarter" idx="12" hasCustomPrompt="1"/>
          </p:nvPr>
        </p:nvSpPr>
        <p:spPr>
          <a:xfrm>
            <a:off x="475138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a:buFontTx/>
              <a:buNone/>
              <a:defRPr sz="1200" b="0" i="0">
                <a:latin typeface="Lato" panose="020F0502020204030203" pitchFamily="34" charset="77"/>
              </a:defRPr>
            </a:lvl3pPr>
            <a:lvl4pPr marL="180000" indent="180000">
              <a:buFont typeface="Arial" pitchFamily="34" charset="0"/>
              <a:buChar char="•"/>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to edit text</a:t>
            </a:r>
          </a:p>
          <a:p>
            <a:pPr lvl="1"/>
            <a:r>
              <a:rPr lang="en-GB"/>
              <a:t>Use text heading for single line secondary titles</a:t>
            </a:r>
          </a:p>
          <a:p>
            <a:pPr lvl="2"/>
            <a:r>
              <a:rPr lang="en-GB"/>
              <a:t>Use body text for running text in paragraphs, with line breaks between </a:t>
            </a:r>
          </a:p>
          <a:p>
            <a:pPr lvl="3"/>
            <a:r>
              <a:rPr lang="en-GB"/>
              <a:t>Use bullet text for illustrative points</a:t>
            </a:r>
          </a:p>
        </p:txBody>
      </p:sp>
      <p:sp>
        <p:nvSpPr>
          <p:cNvPr id="4" name="Text Placeholder 7">
            <a:extLst>
              <a:ext uri="{FF2B5EF4-FFF2-40B4-BE49-F238E27FC236}">
                <a16:creationId xmlns:a16="http://schemas.microsoft.com/office/drawing/2014/main" id="{02674EA2-EAF8-C641-B326-BCF522061527}"/>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219063690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page text &amp; image (no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CB16B8F5-C767-6E4F-B69D-6DAE3E323744}"/>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&amp; image (without falling numbers)</a:t>
            </a:r>
          </a:p>
        </p:txBody>
      </p:sp>
      <p:sp>
        <p:nvSpPr>
          <p:cNvPr id="6" name="Picture Placeholder 5">
            <a:extLst>
              <a:ext uri="{FF2B5EF4-FFF2-40B4-BE49-F238E27FC236}">
                <a16:creationId xmlns:a16="http://schemas.microsoft.com/office/drawing/2014/main" id="{C1860C10-8CD6-1849-8771-10A2DC6E3438}"/>
              </a:ext>
            </a:extLst>
          </p:cNvPr>
          <p:cNvSpPr>
            <a:spLocks noGrp="1"/>
          </p:cNvSpPr>
          <p:nvPr>
            <p:ph type="pic" sz="quarter" idx="12"/>
          </p:nvPr>
        </p:nvSpPr>
        <p:spPr>
          <a:xfrm>
            <a:off x="4751388" y="1952625"/>
            <a:ext cx="3889375" cy="3948113"/>
          </a:xfrm>
          <a:prstGeom prst="rect">
            <a:avLst/>
          </a:prstGeom>
        </p:spPr>
        <p:txBody>
          <a:bodyPr/>
          <a:lstStyle>
            <a:lvl1pPr>
              <a:buNone/>
              <a:defRPr b="0" i="0">
                <a:latin typeface="Lato" panose="020F0502020204030203" pitchFamily="34" charset="77"/>
              </a:defRPr>
            </a:lvl1pPr>
          </a:lstStyle>
          <a:p>
            <a:r>
              <a:rPr lang="en-US"/>
              <a:t>Click icon to add picture</a:t>
            </a:r>
            <a:endParaRPr lang="en-GB"/>
          </a:p>
        </p:txBody>
      </p:sp>
      <p:sp>
        <p:nvSpPr>
          <p:cNvPr id="5" name="Text Placeholder 7">
            <a:extLst>
              <a:ext uri="{FF2B5EF4-FFF2-40B4-BE49-F238E27FC236}">
                <a16:creationId xmlns:a16="http://schemas.microsoft.com/office/drawing/2014/main" id="{5F4F4E01-3089-4C6E-A520-0CC70D660322}"/>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197743813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page text &amp; graph (no numbers)">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8CE9AAFD-C723-6940-A73B-DE2E1FC36903}"/>
              </a:ext>
            </a:extLst>
          </p:cNvPr>
          <p:cNvSpPr>
            <a:spLocks noGrp="1"/>
          </p:cNvSpPr>
          <p:nvPr>
            <p:ph type="body" sz="quarter" idx="11" hasCustomPrompt="1"/>
          </p:nvPr>
        </p:nvSpPr>
        <p:spPr>
          <a:xfrm>
            <a:off x="503238" y="1484313"/>
            <a:ext cx="8137525" cy="377825"/>
          </a:xfrm>
          <a:prstGeom prst="rect">
            <a:avLst/>
          </a:prstGeom>
        </p:spPr>
        <p:txBody>
          <a:bodyPr/>
          <a:lstStyle>
            <a:lvl1pPr>
              <a:buFontTx/>
              <a:buNone/>
              <a:defRPr sz="1600" b="1">
                <a:solidFill>
                  <a:srgbClr val="951B81"/>
                </a:solidFill>
                <a:latin typeface="+mj-lt"/>
                <a:cs typeface="Rubik Medium" panose="02000604000000020004" pitchFamily="2" charset="-79"/>
              </a:defRPr>
            </a:lvl1pPr>
          </a:lstStyle>
          <a:p>
            <a:pPr lvl="0"/>
            <a:r>
              <a:rPr lang="en-GB"/>
              <a:t>Content page text graph (without falling numbers)</a:t>
            </a:r>
          </a:p>
        </p:txBody>
      </p:sp>
      <p:sp>
        <p:nvSpPr>
          <p:cNvPr id="7" name="Chart Placeholder 15">
            <a:extLst>
              <a:ext uri="{FF2B5EF4-FFF2-40B4-BE49-F238E27FC236}">
                <a16:creationId xmlns:a16="http://schemas.microsoft.com/office/drawing/2014/main" id="{B9FF6F86-111F-EF44-B00D-CAF95F963AE4}"/>
              </a:ext>
            </a:extLst>
          </p:cNvPr>
          <p:cNvSpPr>
            <a:spLocks noGrp="1"/>
          </p:cNvSpPr>
          <p:nvPr>
            <p:ph type="chart" sz="quarter" idx="12" hasCustomPrompt="1"/>
          </p:nvPr>
        </p:nvSpPr>
        <p:spPr>
          <a:xfrm>
            <a:off x="4751388" y="1952625"/>
            <a:ext cx="3889375" cy="3875802"/>
          </a:xfrm>
          <a:prstGeom prst="rect">
            <a:avLst/>
          </a:prstGeom>
        </p:spPr>
        <p:txBody>
          <a:bodyPr/>
          <a:lstStyle>
            <a:lvl1pPr>
              <a:buFontTx/>
              <a:buNone/>
              <a:defRPr sz="1000" b="1" i="0" baseline="0">
                <a:solidFill>
                  <a:srgbClr val="951B81"/>
                </a:solidFill>
                <a:latin typeface="Lato" panose="020F0502020204030203" pitchFamily="34" charset="77"/>
              </a:defRPr>
            </a:lvl1pPr>
          </a:lstStyle>
          <a:p>
            <a:r>
              <a:rPr lang="en-GB"/>
              <a:t>Chart title</a:t>
            </a:r>
          </a:p>
        </p:txBody>
      </p:sp>
      <p:sp>
        <p:nvSpPr>
          <p:cNvPr id="5" name="Text Placeholder 7">
            <a:extLst>
              <a:ext uri="{FF2B5EF4-FFF2-40B4-BE49-F238E27FC236}">
                <a16:creationId xmlns:a16="http://schemas.microsoft.com/office/drawing/2014/main" id="{F2FDD2F2-A2CA-4A73-8271-20486EEF5B48}"/>
              </a:ext>
            </a:extLst>
          </p:cNvPr>
          <p:cNvSpPr>
            <a:spLocks noGrp="1"/>
          </p:cNvSpPr>
          <p:nvPr>
            <p:ph type="body" sz="quarter" idx="13" hasCustomPrompt="1"/>
          </p:nvPr>
        </p:nvSpPr>
        <p:spPr>
          <a:xfrm>
            <a:off x="503238" y="1952625"/>
            <a:ext cx="3889375" cy="3599089"/>
          </a:xfrm>
          <a:prstGeom prst="rect">
            <a:avLst/>
          </a:prstGeom>
        </p:spPr>
        <p:txBody>
          <a:bodyPr/>
          <a:lstStyle>
            <a:lvl1pPr marL="0">
              <a:buFontTx/>
              <a:buNone/>
              <a:defRPr sz="1500" b="0" i="0">
                <a:solidFill>
                  <a:srgbClr val="951B81"/>
                </a:solidFill>
                <a:latin typeface="Lato" panose="020F0502020204030203" pitchFamily="34" charset="77"/>
              </a:defRPr>
            </a:lvl1pPr>
            <a:lvl2pPr marL="0">
              <a:buFontTx/>
              <a:buNone/>
              <a:defRPr sz="1200" b="1" i="0" baseline="0">
                <a:latin typeface="Lato" panose="020F0502020204030203" pitchFamily="34" charset="77"/>
              </a:defRPr>
            </a:lvl2pPr>
            <a:lvl3pPr marL="0" marR="0" indent="-228600" algn="l" defTabSz="914400" rtl="0" eaLnBrk="1" fontAlgn="auto" latinLnBrk="0" hangingPunct="1">
              <a:lnSpc>
                <a:spcPct val="90000"/>
              </a:lnSpc>
              <a:spcBef>
                <a:spcPts val="500"/>
              </a:spcBef>
              <a:spcAft>
                <a:spcPct val="0"/>
              </a:spcAft>
              <a:buClrTx/>
              <a:buSzTx/>
              <a:buFontTx/>
              <a:buNone/>
              <a:defRPr sz="1200" b="0" i="0">
                <a:latin typeface="Lato" panose="020F0502020204030203" pitchFamily="34" charset="77"/>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a:latin typeface="Lato" panose="020F0502020204030203" pitchFamily="34" charset="77"/>
              </a:defRPr>
            </a:lvl4pPr>
            <a:lvl5pPr>
              <a:buFontTx/>
              <a:buNone/>
              <a:defRPr sz="1000">
                <a:latin typeface="Lato" panose="020F0502020204030203" pitchFamily="34" charset="77"/>
              </a:defRPr>
            </a:lvl5pPr>
          </a:lstStyle>
          <a:p>
            <a:pPr lvl="0"/>
            <a:r>
              <a:rPr lang="en-GB"/>
              <a:t>Click here to edit text</a:t>
            </a:r>
          </a:p>
          <a:p>
            <a:pPr lvl="1"/>
            <a:r>
              <a:rPr lang="en-GB"/>
              <a:t>Subheading font style</a:t>
            </a:r>
          </a:p>
          <a:p>
            <a:pPr marL="0" marR="0" lvl="2" indent="-228600" algn="l" defTabSz="914400" rtl="0" eaLnBrk="1" fontAlgn="auto" latinLnBrk="0" hangingPunct="1">
              <a:lnSpc>
                <a:spcPct val="90000"/>
              </a:lnSpc>
              <a:spcBef>
                <a:spcPts val="500"/>
              </a:spcBef>
              <a:spcAft>
                <a:spcPct val="0"/>
              </a:spcAft>
              <a:buClrTx/>
              <a:buSzTx/>
              <a:buFontTx/>
              <a:buNone/>
              <a:defRPr/>
            </a:pPr>
            <a:r>
              <a:rPr lang="en-GB"/>
              <a:t>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 Lorem impsem sample text here as body text for paragraphs of running text</a:t>
            </a:r>
          </a:p>
          <a:p>
            <a:pPr marL="180000" marR="0" lvl="3" indent="180000" algn="l" defTabSz="914400" rtl="0" eaLnBrk="1" fontAlgn="auto" latinLnBrk="0" hangingPunct="1">
              <a:lnSpc>
                <a:spcPct val="90000"/>
              </a:lnSpc>
              <a:spcBef>
                <a:spcPts val="500"/>
              </a:spcBef>
              <a:spcAft>
                <a:spcPct val="0"/>
              </a:spcAft>
              <a:buClrTx/>
              <a:buSzTx/>
              <a:buFont typeface="Arial" pitchFamily="34" charset="0"/>
              <a:buChar char="•"/>
              <a:defRPr/>
            </a:pPr>
            <a:r>
              <a:rPr lang="en-GB"/>
              <a:t>Pull out point of interest in bullet text</a:t>
            </a:r>
          </a:p>
          <a:p>
            <a:pPr lvl="3"/>
            <a:endParaRPr lang="en-GB"/>
          </a:p>
        </p:txBody>
      </p:sp>
    </p:spTree>
    <p:extLst>
      <p:ext uri="{BB962C8B-B14F-4D97-AF65-F5344CB8AC3E}">
        <p14:creationId xmlns:p14="http://schemas.microsoft.com/office/powerpoint/2010/main" val="309034449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page image 2">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82D0B9D-05F2-0847-8076-C404DC7233B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064" y="9141"/>
            <a:ext cx="9135871" cy="6845813"/>
          </a:xfrm>
          <a:prstGeom prst="rect">
            <a:avLst/>
          </a:prstGeom>
        </p:spPr>
      </p:pic>
      <p:sp>
        <p:nvSpPr>
          <p:cNvPr id="7" name="TextBox 6">
            <a:extLst>
              <a:ext uri="{FF2B5EF4-FFF2-40B4-BE49-F238E27FC236}">
                <a16:creationId xmlns:a16="http://schemas.microsoft.com/office/drawing/2014/main" id="{697A2BA3-9797-4848-89FE-0F5DD89FE417}"/>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8" name="Text Placeholder 4">
            <a:extLst>
              <a:ext uri="{FF2B5EF4-FFF2-40B4-BE49-F238E27FC236}">
                <a16:creationId xmlns:a16="http://schemas.microsoft.com/office/drawing/2014/main" id="{E21B6772-FB82-9D44-B25F-C3B6AF6A8BB1}"/>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Text Placeholder 2">
            <a:extLst>
              <a:ext uri="{FF2B5EF4-FFF2-40B4-BE49-F238E27FC236}">
                <a16:creationId xmlns:a16="http://schemas.microsoft.com/office/drawing/2014/main" id="{C236450C-F39E-D04E-AC6A-7752F7DE3073}"/>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ct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30595686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age image 3">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048"/>
            <a:ext cx="9144000" cy="6851904"/>
          </a:xfrm>
          <a:prstGeom prst="rect">
            <a:avLst/>
          </a:prstGeom>
        </p:spPr>
      </p:pic>
      <p:sp>
        <p:nvSpPr>
          <p:cNvPr id="12" name="TextBox 11">
            <a:extLst>
              <a:ext uri="{FF2B5EF4-FFF2-40B4-BE49-F238E27FC236}">
                <a16:creationId xmlns:a16="http://schemas.microsoft.com/office/drawing/2014/main" id="{BA4AE7E9-B6E5-F347-B29E-A06E4E42B4B5}"/>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6" name="Text Placeholder 4">
            <a:extLst>
              <a:ext uri="{FF2B5EF4-FFF2-40B4-BE49-F238E27FC236}">
                <a16:creationId xmlns:a16="http://schemas.microsoft.com/office/drawing/2014/main" id="{5778D31C-50B7-8048-92B0-2DCD962F83DA}"/>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7" name="Text Placeholder 2">
            <a:extLst>
              <a:ext uri="{FF2B5EF4-FFF2-40B4-BE49-F238E27FC236}">
                <a16:creationId xmlns:a16="http://schemas.microsoft.com/office/drawing/2014/main" id="{B1120088-AA54-4347-B946-4E4FF42595D4}"/>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ct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43871681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age image 4">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7" name="TextBox 6">
            <a:extLst>
              <a:ext uri="{FF2B5EF4-FFF2-40B4-BE49-F238E27FC236}">
                <a16:creationId xmlns:a16="http://schemas.microsoft.com/office/drawing/2014/main" id="{454E7328-BA11-AF4F-8327-313DD12E4B3A}"/>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9" name="Text Placeholder 4">
            <a:extLst>
              <a:ext uri="{FF2B5EF4-FFF2-40B4-BE49-F238E27FC236}">
                <a16:creationId xmlns:a16="http://schemas.microsoft.com/office/drawing/2014/main" id="{F1DFC4CA-F4EF-014A-8814-77E4E654FBAB}"/>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10" name="Text Placeholder 2">
            <a:extLst>
              <a:ext uri="{FF2B5EF4-FFF2-40B4-BE49-F238E27FC236}">
                <a16:creationId xmlns:a16="http://schemas.microsoft.com/office/drawing/2014/main" id="{A995591A-BD90-C94B-AB2D-67B424962D2A}"/>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ct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38984144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 page image 5">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92B644F-C014-1B48-8909-B0848699867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048"/>
            <a:ext cx="9144000" cy="6851904"/>
          </a:xfrm>
          <a:prstGeom prst="rect">
            <a:avLst/>
          </a:prstGeom>
        </p:spPr>
      </p:pic>
      <p:sp>
        <p:nvSpPr>
          <p:cNvPr id="12" name="TextBox 11">
            <a:extLst>
              <a:ext uri="{FF2B5EF4-FFF2-40B4-BE49-F238E27FC236}">
                <a16:creationId xmlns:a16="http://schemas.microsoft.com/office/drawing/2014/main" id="{2C381772-BCDF-F647-9BE9-7328E933CF0E}"/>
              </a:ext>
            </a:extLst>
          </p:cNvPr>
          <p:cNvSpPr txBox="1"/>
          <p:nvPr/>
        </p:nvSpPr>
        <p:spPr>
          <a:xfrm>
            <a:off x="1039799"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
        <p:nvSpPr>
          <p:cNvPr id="6" name="Text Placeholder 4">
            <a:extLst>
              <a:ext uri="{FF2B5EF4-FFF2-40B4-BE49-F238E27FC236}">
                <a16:creationId xmlns:a16="http://schemas.microsoft.com/office/drawing/2014/main" id="{B4E5DA47-DAEA-D440-A5EA-E4B2CC425769}"/>
              </a:ext>
            </a:extLst>
          </p:cNvPr>
          <p:cNvSpPr>
            <a:spLocks noGrp="1"/>
          </p:cNvSpPr>
          <p:nvPr>
            <p:ph type="body" sz="quarter" idx="11" hasCustomPrompt="1"/>
          </p:nvPr>
        </p:nvSpPr>
        <p:spPr>
          <a:xfrm>
            <a:off x="1011143" y="5190186"/>
            <a:ext cx="5716332" cy="1088436"/>
          </a:xfrm>
          <a:prstGeom prst="rect">
            <a:avLst/>
          </a:prstGeom>
        </p:spPr>
        <p:txBody>
          <a:bodyPr anchor="t"/>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two line Master headline</a:t>
            </a:r>
          </a:p>
        </p:txBody>
      </p:sp>
      <p:sp>
        <p:nvSpPr>
          <p:cNvPr id="9" name="Text Placeholder 2">
            <a:extLst>
              <a:ext uri="{FF2B5EF4-FFF2-40B4-BE49-F238E27FC236}">
                <a16:creationId xmlns:a16="http://schemas.microsoft.com/office/drawing/2014/main" id="{25E11C82-CC99-3843-B3CA-BC1CCB98BA20}"/>
              </a:ext>
            </a:extLst>
          </p:cNvPr>
          <p:cNvSpPr>
            <a:spLocks noGrp="1"/>
          </p:cNvSpPr>
          <p:nvPr>
            <p:ph type="body" sz="quarter" idx="10" hasCustomPrompt="1"/>
          </p:nvPr>
        </p:nvSpPr>
        <p:spPr>
          <a:xfrm>
            <a:off x="1024022" y="4372377"/>
            <a:ext cx="5932016" cy="724634"/>
          </a:xfrm>
          <a:prstGeom prst="rect">
            <a:avLst/>
          </a:prstGeom>
        </p:spPr>
        <p:txBody>
          <a:bodyPr anchor="b"/>
          <a:lstStyle>
            <a:lvl1pPr>
              <a:spcBef>
                <a:spcPct val="0"/>
              </a:spcBef>
              <a:buFontTx/>
              <a:buNone/>
              <a:defRPr sz="1800" b="0" i="0">
                <a:solidFill>
                  <a:schemeClr val="bg1"/>
                </a:solidFill>
                <a:latin typeface="Lato" panose="020F0502020204030203" pitchFamily="34" charset="77"/>
              </a:defRPr>
            </a:lvl1pPr>
          </a:lstStyle>
          <a:p>
            <a:r>
              <a:rPr lang="en-US" sz="1800" baseline="0">
                <a:solidFill>
                  <a:schemeClr val="bg1"/>
                </a:solidFill>
                <a:latin typeface="Lato" panose="020F0502020204030203" pitchFamily="34" charset="77"/>
              </a:rPr>
              <a:t>Click to edit two line subhead for name and date </a:t>
            </a:r>
            <a:endParaRPr lang="en-GB" sz="1800" baseline="0">
              <a:solidFill>
                <a:schemeClr val="bg1"/>
              </a:solidFill>
              <a:latin typeface="Lato" panose="020F0502020204030203" pitchFamily="34" charset="77"/>
            </a:endParaRPr>
          </a:p>
        </p:txBody>
      </p:sp>
    </p:spTree>
    <p:extLst>
      <p:ext uri="{BB962C8B-B14F-4D97-AF65-F5344CB8AC3E}">
        <p14:creationId xmlns:p14="http://schemas.microsoft.com/office/powerpoint/2010/main" val="47056299"/>
      </p:ext>
    </p:extLst>
  </p:cSld>
  <p:clrMapOvr>
    <a:masterClrMapping/>
  </p:clrMapOvr>
  <p:transition/>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42E56A7-16DD-4036-B124-3A5B4BD05911}" type="datetimeFigureOut">
              <a:rPr lang="en-GB" smtClean="0"/>
              <a:t>24/10/2025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21B5085-FB8B-4636-8B7D-2D1FFE695397}" type="slidenum">
              <a:rPr lang="en-GB" smtClean="0"/>
              <a:t>‹#›</a:t>
            </a:fld>
            <a:endParaRPr lang="en-GB"/>
          </a:p>
        </p:txBody>
      </p:sp>
    </p:spTree>
    <p:extLst>
      <p:ext uri="{BB962C8B-B14F-4D97-AF65-F5344CB8AC3E}">
        <p14:creationId xmlns:p14="http://schemas.microsoft.com/office/powerpoint/2010/main" val="215714095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page 1: Purpl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DB58AB1-67B8-854C-9A94-69B44A70D70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3" name="Text Placeholder 2">
            <a:extLst>
              <a:ext uri="{FF2B5EF4-FFF2-40B4-BE49-F238E27FC236}">
                <a16:creationId xmlns:a16="http://schemas.microsoft.com/office/drawing/2014/main" id="{BDFD3668-AEF2-2D46-BBB9-16A7C854B85F}"/>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ct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5" name="Text Placeholder 4">
            <a:extLst>
              <a:ext uri="{FF2B5EF4-FFF2-40B4-BE49-F238E27FC236}">
                <a16:creationId xmlns:a16="http://schemas.microsoft.com/office/drawing/2014/main" id="{29BDD682-2763-9243-B14F-9C857C1A8971}"/>
              </a:ext>
            </a:extLst>
          </p:cNvPr>
          <p:cNvSpPr>
            <a:spLocks noGrp="1"/>
          </p:cNvSpPr>
          <p:nvPr>
            <p:ph type="body" sz="quarter" idx="11" hasCustomPrompt="1"/>
          </p:nvPr>
        </p:nvSpPr>
        <p:spPr>
          <a:xfrm>
            <a:off x="1030461" y="1593079"/>
            <a:ext cx="5716332" cy="1987420"/>
          </a:xfrm>
          <a:prstGeom prst="rect">
            <a:avLst/>
          </a:prstGeom>
        </p:spPr>
        <p:txBody>
          <a:bodyPr anchor="b"/>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1" name="TextBox 10">
            <a:extLst>
              <a:ext uri="{FF2B5EF4-FFF2-40B4-BE49-F238E27FC236}">
                <a16:creationId xmlns:a16="http://schemas.microsoft.com/office/drawing/2014/main" id="{85F42570-83F6-6947-9DCF-10F580069B36}"/>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260814994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page 2: Yellow">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E6E2EE-B91C-CE42-B018-5FFC42EBB47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26" name="Text Placeholder 2">
            <a:extLst>
              <a:ext uri="{FF2B5EF4-FFF2-40B4-BE49-F238E27FC236}">
                <a16:creationId xmlns:a16="http://schemas.microsoft.com/office/drawing/2014/main" id="{693FD4AB-D534-0548-912D-FA3262674504}"/>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ct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27" name="Text Placeholder 4">
            <a:extLst>
              <a:ext uri="{FF2B5EF4-FFF2-40B4-BE49-F238E27FC236}">
                <a16:creationId xmlns:a16="http://schemas.microsoft.com/office/drawing/2014/main" id="{E321B71F-F6C1-CD41-B8EE-FA54B83EF6A4}"/>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28" name="TextBox 27">
            <a:extLst>
              <a:ext uri="{FF2B5EF4-FFF2-40B4-BE49-F238E27FC236}">
                <a16:creationId xmlns:a16="http://schemas.microsoft.com/office/drawing/2014/main" id="{AC50254A-C91C-3644-BB24-716BDE10304D}"/>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81183317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page 3: Pi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F467AC0-8D4D-BB4F-A4F3-C1EC47FB3F1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17" name="Text Placeholder 2">
            <a:extLst>
              <a:ext uri="{FF2B5EF4-FFF2-40B4-BE49-F238E27FC236}">
                <a16:creationId xmlns:a16="http://schemas.microsoft.com/office/drawing/2014/main" id="{65CE9704-45F5-AA46-90AB-22A5DC6BD07A}"/>
              </a:ext>
            </a:extLst>
          </p:cNvPr>
          <p:cNvSpPr>
            <a:spLocks noGrp="1"/>
          </p:cNvSpPr>
          <p:nvPr>
            <p:ph type="body" sz="quarter" idx="10" hasCustomPrompt="1"/>
          </p:nvPr>
        </p:nvSpPr>
        <p:spPr>
          <a:xfrm>
            <a:off x="1030461" y="3770488"/>
            <a:ext cx="5932016" cy="978794"/>
          </a:xfrm>
          <a:prstGeom prst="rect">
            <a:avLst/>
          </a:prstGeom>
        </p:spPr>
        <p:txBody>
          <a:bodyPr anchor="t"/>
          <a:lstStyle>
            <a:lvl1pPr>
              <a:spcBef>
                <a:spcPct val="0"/>
              </a:spcBef>
              <a:buFontTx/>
              <a:buNone/>
              <a:defRPr sz="1800" b="0" i="0">
                <a:solidFill>
                  <a:schemeClr val="bg1"/>
                </a:solidFill>
                <a:latin typeface="Lato" panose="020F0502020204030203" pitchFamily="34" charset="77"/>
              </a:defRPr>
            </a:lvl1pPr>
          </a:lstStyle>
          <a:p>
            <a:r>
              <a:rPr lang="en-US" baseline="0">
                <a:solidFill>
                  <a:schemeClr val="bg1"/>
                </a:solidFill>
              </a:rPr>
              <a:t>Click to edit two line title number</a:t>
            </a:r>
            <a:endParaRPr lang="en-GB" baseline="0">
              <a:solidFill>
                <a:schemeClr val="bg1"/>
              </a:solidFill>
            </a:endParaRPr>
          </a:p>
        </p:txBody>
      </p:sp>
      <p:sp>
        <p:nvSpPr>
          <p:cNvPr id="18" name="Text Placeholder 4">
            <a:extLst>
              <a:ext uri="{FF2B5EF4-FFF2-40B4-BE49-F238E27FC236}">
                <a16:creationId xmlns:a16="http://schemas.microsoft.com/office/drawing/2014/main" id="{471F1FEB-D33D-4541-97D4-CFFA46E480B0}"/>
              </a:ext>
            </a:extLst>
          </p:cNvPr>
          <p:cNvSpPr>
            <a:spLocks noGrp="1"/>
          </p:cNvSpPr>
          <p:nvPr>
            <p:ph type="body" sz="quarter" idx="11" hasCustomPrompt="1"/>
          </p:nvPr>
        </p:nvSpPr>
        <p:spPr>
          <a:xfrm>
            <a:off x="1030461" y="1586204"/>
            <a:ext cx="5716332" cy="1987420"/>
          </a:xfrm>
          <a:prstGeom prst="rect">
            <a:avLst/>
          </a:prstGeom>
        </p:spPr>
        <p:txBody>
          <a:bodyPr anchor="b"/>
          <a:lstStyle>
            <a:lvl1pPr marL="0" indent="0">
              <a:spcBef>
                <a:spcPct val="0"/>
              </a:spcBef>
              <a:buFontTx/>
              <a:buNone/>
              <a:defRPr sz="3200" b="1">
                <a:solidFill>
                  <a:schemeClr val="bg1"/>
                </a:solidFill>
                <a:latin typeface="+mj-lt"/>
                <a:cs typeface="Rubik Medium" panose="02000604000000020004" pitchFamily="2" charset="-79"/>
              </a:defRPr>
            </a:lvl1pPr>
          </a:lstStyle>
          <a:p>
            <a:pPr fontAlgn="b"/>
            <a:r>
              <a:rPr lang="en-GB" baseline="0">
                <a:solidFill>
                  <a:schemeClr val="bg1"/>
                </a:solidFill>
              </a:rPr>
              <a:t>Click to edit four line Master headline</a:t>
            </a:r>
          </a:p>
        </p:txBody>
      </p:sp>
      <p:sp>
        <p:nvSpPr>
          <p:cNvPr id="19" name="TextBox 18">
            <a:extLst>
              <a:ext uri="{FF2B5EF4-FFF2-40B4-BE49-F238E27FC236}">
                <a16:creationId xmlns:a16="http://schemas.microsoft.com/office/drawing/2014/main" id="{923FEA16-9AD6-B841-9D5F-5B4D5F9CF0FF}"/>
              </a:ext>
            </a:extLst>
          </p:cNvPr>
          <p:cNvSpPr txBox="1"/>
          <p:nvPr/>
        </p:nvSpPr>
        <p:spPr>
          <a:xfrm>
            <a:off x="1030461" y="6365573"/>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chemeClr val="bg1"/>
                </a:solidFill>
                <a:latin typeface="Lato" panose="020F0502020204030203" pitchFamily="34" charset="77"/>
              </a:rPr>
              <a:t>nationalnumeracy.org.uk</a:t>
            </a:r>
            <a:endParaRPr lang="en-GB" sz="1200" b="0" i="0">
              <a:solidFill>
                <a:schemeClr val="bg1"/>
              </a:solidFill>
              <a:latin typeface="Lato" panose="020F0502020204030203" pitchFamily="34" charset="77"/>
            </a:endParaRPr>
          </a:p>
        </p:txBody>
      </p:sp>
    </p:spTree>
    <p:extLst>
      <p:ext uri="{BB962C8B-B14F-4D97-AF65-F5344CB8AC3E}">
        <p14:creationId xmlns:p14="http://schemas.microsoft.com/office/powerpoint/2010/main" val="4200402009"/>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1.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2.jpe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B030C50-FFAB-324C-B9BB-B2E0F74EAFA9}"/>
              </a:ext>
            </a:extLst>
          </p:cNvPr>
          <p:cNvSpPr txBox="1"/>
          <p:nvPr/>
        </p:nvSpPr>
        <p:spPr>
          <a:xfrm>
            <a:off x="1366515" y="5303543"/>
            <a:ext cx="6198716" cy="1254420"/>
          </a:xfrm>
          <a:prstGeom prst="rect">
            <a:avLst/>
          </a:prstGeom>
        </p:spPr>
        <p:txBody>
          <a:bodyPr anchor="t">
            <a:normAutofit/>
          </a:bodyPr>
          <a:lstStyle>
            <a:lvl1pPr algn="l" defTabSz="914400" rtl="0" eaLnBrk="1" fontAlgn="b" latinLnBrk="0" hangingPunct="1">
              <a:lnSpc>
                <a:spcPct val="90000"/>
              </a:lnSpc>
              <a:spcBef>
                <a:spcPct val="0"/>
              </a:spcBef>
              <a:buNone/>
              <a:defRPr sz="3200" b="1" i="0" kern="1200" baseline="0">
                <a:solidFill>
                  <a:schemeClr val="bg1"/>
                </a:solidFill>
                <a:latin typeface="Rubik Medium" panose="02000604000000020004" pitchFamily="2" charset="-79"/>
                <a:ea typeface="+mj-ea"/>
                <a:cs typeface="+mj-cs"/>
              </a:defRPr>
            </a:lvl1pPr>
          </a:lstStyle>
          <a:p>
            <a:pPr fontAlgn="b"/>
            <a:r>
              <a:rPr lang="en-GB" baseline="0">
                <a:solidFill>
                  <a:schemeClr val="bg1"/>
                </a:solidFill>
              </a:rPr>
              <a:t>Click to edit two line Master headline</a:t>
            </a:r>
          </a:p>
        </p:txBody>
      </p:sp>
      <p:sp>
        <p:nvSpPr>
          <p:cNvPr id="11" name="Subtitle 2">
            <a:extLst>
              <a:ext uri="{FF2B5EF4-FFF2-40B4-BE49-F238E27FC236}">
                <a16:creationId xmlns:a16="http://schemas.microsoft.com/office/drawing/2014/main" id="{2B494810-8F66-BB4E-85E1-3816444B389F}"/>
              </a:ext>
            </a:extLst>
          </p:cNvPr>
          <p:cNvSpPr txBox="1"/>
          <p:nvPr/>
        </p:nvSpPr>
        <p:spPr>
          <a:xfrm>
            <a:off x="1366515" y="4500564"/>
            <a:ext cx="5441479" cy="685800"/>
          </a:xfrm>
          <a:prstGeom prst="rect">
            <a:avLst/>
          </a:prstGeom>
        </p:spPr>
        <p:txBody>
          <a:bodyPr anchor="b">
            <a:normAutofit/>
          </a:bodyPr>
          <a:lstStyle>
            <a:lvl1pPr marL="0" indent="0" algn="l" defTabSz="914400" rtl="0" eaLnBrk="1" fontAlgn="t" latinLnBrk="0" hangingPunct="1">
              <a:lnSpc>
                <a:spcPct val="90000"/>
              </a:lnSpc>
              <a:spcBef>
                <a:spcPct val="0"/>
              </a:spcBef>
              <a:buFont typeface="Arial" pitchFamily="34" charset="0"/>
              <a:buNone/>
              <a:defRPr sz="1800" kern="1200" baseline="0">
                <a:solidFill>
                  <a:schemeClr val="bg1"/>
                </a:solidFill>
                <a:latin typeface="Lato Light" panose="020F0302020204030203" pitchFamily="34" charset="77"/>
                <a:ea typeface="+mn-ea"/>
                <a:cs typeface="+mn-cs"/>
              </a:defRPr>
            </a:lvl1pPr>
            <a:lvl2pPr marL="457200" indent="0" algn="ctr" defTabSz="914400" rtl="0" eaLnBrk="1" latinLnBrk="0" hangingPunct="1">
              <a:lnSpc>
                <a:spcPct val="90000"/>
              </a:lnSpc>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ct val="20000"/>
              </a:spcBef>
              <a:buFont typeface="Arial" pitchFamily="34" charset="0"/>
              <a:buNone/>
              <a:defRPr sz="12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baseline="0">
                <a:solidFill>
                  <a:schemeClr val="bg1"/>
                </a:solidFill>
              </a:rPr>
              <a:t>Click to edit one line date</a:t>
            </a:r>
          </a:p>
          <a:p>
            <a:r>
              <a:rPr lang="en-US" baseline="0">
                <a:solidFill>
                  <a:schemeClr val="bg1"/>
                </a:solidFill>
              </a:rPr>
              <a:t>Click to edit one line name</a:t>
            </a:r>
            <a:endParaRPr lang="en-GB" baseline="0">
              <a:solidFill>
                <a:schemeClr val="bg1"/>
              </a:solidFill>
            </a:endParaRPr>
          </a:p>
        </p:txBody>
      </p:sp>
    </p:spTree>
    <p:extLst>
      <p:ext uri="{BB962C8B-B14F-4D97-AF65-F5344CB8AC3E}">
        <p14:creationId xmlns:p14="http://schemas.microsoft.com/office/powerpoint/2010/main" val="18112825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ransition/>
  <p:txStyles>
    <p:titleStyle>
      <a:lvl1pPr algn="l" defTabSz="914400" rtl="0" eaLnBrk="1" latinLnBrk="0" hangingPunct="1">
        <a:lnSpc>
          <a:spcPct val="90000"/>
        </a:lnSpc>
        <a:spcBef>
          <a:spcPct val="0"/>
        </a:spcBef>
        <a:buNone/>
        <a:defRPr sz="2400" b="1" i="0" kern="1200">
          <a:solidFill>
            <a:schemeClr val="accent4"/>
          </a:solidFill>
          <a:latin typeface="+mn-lt"/>
          <a:ea typeface="+mj-ea"/>
          <a:cs typeface="+mj-cs"/>
        </a:defRPr>
      </a:lvl1pPr>
    </p:titleStyle>
    <p:bodyStyle>
      <a:lvl1pPr marL="0" indent="0" algn="l" defTabSz="914400" rtl="0" eaLnBrk="1" latinLnBrk="0" hangingPunct="1">
        <a:lnSpc>
          <a:spcPct val="90000"/>
        </a:lnSpc>
        <a:spcBef>
          <a:spcPct val="20000"/>
        </a:spcBef>
        <a:buFont typeface="Arial" pitchFamily="34" charset="0"/>
        <a:buNone/>
        <a:defRPr sz="2000" kern="1200">
          <a:solidFill>
            <a:schemeClr val="tx1"/>
          </a:solidFill>
          <a:latin typeface="+mn-lt"/>
          <a:ea typeface="+mn-ea"/>
          <a:cs typeface="+mn-cs"/>
        </a:defRPr>
      </a:lvl1pPr>
      <a:lvl2pPr marL="0" indent="0" algn="l" defTabSz="914400" rtl="0" eaLnBrk="1" latinLnBrk="0" hangingPunct="1">
        <a:lnSpc>
          <a:spcPct val="90000"/>
        </a:lnSpc>
        <a:spcBef>
          <a:spcPct val="20000"/>
        </a:spcBef>
        <a:buFont typeface="Arial" pitchFamily="34" charset="0"/>
        <a:buNone/>
        <a:defRPr sz="1800" kern="1200">
          <a:solidFill>
            <a:schemeClr val="tx1"/>
          </a:solidFill>
          <a:latin typeface="+mn-lt"/>
          <a:ea typeface="+mn-ea"/>
          <a:cs typeface="+mn-cs"/>
        </a:defRPr>
      </a:lvl2pPr>
      <a:lvl3pPr marL="0" indent="0" algn="l" defTabSz="914400" rtl="0" eaLnBrk="1" latinLnBrk="0" hangingPunct="1">
        <a:lnSpc>
          <a:spcPct val="90000"/>
        </a:lnSpc>
        <a:spcBef>
          <a:spcPct val="20000"/>
        </a:spcBef>
        <a:buFont typeface="Arial" pitchFamily="34" charset="0"/>
        <a:buNone/>
        <a:defRPr sz="1600" kern="1200">
          <a:solidFill>
            <a:schemeClr val="tx1"/>
          </a:solidFill>
          <a:latin typeface="+mn-lt"/>
          <a:ea typeface="+mn-ea"/>
          <a:cs typeface="+mn-cs"/>
        </a:defRPr>
      </a:lvl3pPr>
      <a:lvl4pPr marL="0" indent="0" algn="l" defTabSz="914400" rtl="0" eaLnBrk="1" latinLnBrk="0" hangingPunct="1">
        <a:lnSpc>
          <a:spcPct val="90000"/>
        </a:lnSpc>
        <a:spcBef>
          <a:spcPct val="20000"/>
        </a:spcBef>
        <a:buFont typeface="Arial" pitchFamily="34" charset="0"/>
        <a:buNone/>
        <a:defRPr sz="1400" kern="1200">
          <a:solidFill>
            <a:schemeClr val="tx1"/>
          </a:solidFill>
          <a:latin typeface="+mn-lt"/>
          <a:ea typeface="+mn-ea"/>
          <a:cs typeface="+mn-cs"/>
        </a:defRPr>
      </a:lvl4pPr>
      <a:lvl5pPr marL="0" indent="0" algn="l" defTabSz="914400" rtl="0" eaLnBrk="1" latinLnBrk="0" hangingPunct="1">
        <a:lnSpc>
          <a:spcPct val="90000"/>
        </a:lnSpc>
        <a:spcBef>
          <a:spcPct val="20000"/>
        </a:spcBef>
        <a:buFont typeface="Arial" pitchFamily="34" charset="0"/>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65210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ransition/>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51EFA3-2A10-3C41-84C0-54A52AA1E8D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3" name="TextBox 2">
            <a:extLst>
              <a:ext uri="{FF2B5EF4-FFF2-40B4-BE49-F238E27FC236}">
                <a16:creationId xmlns:a16="http://schemas.microsoft.com/office/drawing/2014/main" id="{B9D67E5C-5380-A044-8E72-1A24391EBF07}"/>
              </a:ext>
            </a:extLst>
          </p:cNvPr>
          <p:cNvSpPr txBox="1"/>
          <p:nvPr/>
        </p:nvSpPr>
        <p:spPr>
          <a:xfrm>
            <a:off x="415651" y="6293210"/>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rgbClr val="951B81"/>
                </a:solidFill>
                <a:latin typeface="Lato" panose="020F0502020204030203" pitchFamily="34" charset="77"/>
              </a:rPr>
              <a:t>nationalnumeracy.org.uk</a:t>
            </a:r>
            <a:endParaRPr lang="en-GB" sz="1200" b="0" i="0">
              <a:solidFill>
                <a:srgbClr val="951B81"/>
              </a:solidFill>
              <a:latin typeface="Lato" panose="020F0502020204030203" pitchFamily="34" charset="77"/>
            </a:endParaRPr>
          </a:p>
        </p:txBody>
      </p:sp>
      <p:cxnSp>
        <p:nvCxnSpPr>
          <p:cNvPr id="4" name="Straight Connector 3">
            <a:extLst>
              <a:ext uri="{FF2B5EF4-FFF2-40B4-BE49-F238E27FC236}">
                <a16:creationId xmlns:a16="http://schemas.microsoft.com/office/drawing/2014/main" id="{1B716D79-07DA-4349-A0B0-95E1E60F2B95}"/>
              </a:ext>
            </a:extLst>
          </p:cNvPr>
          <p:cNvCxnSpPr/>
          <p:nvPr/>
        </p:nvCxnSpPr>
        <p:spPr>
          <a:xfrm>
            <a:off x="503238" y="6214277"/>
            <a:ext cx="8137525" cy="0"/>
          </a:xfrm>
          <a:prstGeom prst="line">
            <a:avLst/>
          </a:prstGeom>
          <a:ln w="22225">
            <a:solidFill>
              <a:srgbClr val="951B8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914542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Lst>
  <p:transition/>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51EFA3-2A10-3C41-84C0-54A52AA1E8D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0" y="6096"/>
            <a:ext cx="9144000" cy="6851904"/>
          </a:xfrm>
          <a:prstGeom prst="rect">
            <a:avLst/>
          </a:prstGeom>
        </p:spPr>
      </p:pic>
      <p:sp>
        <p:nvSpPr>
          <p:cNvPr id="3" name="TextBox 2">
            <a:extLst>
              <a:ext uri="{FF2B5EF4-FFF2-40B4-BE49-F238E27FC236}">
                <a16:creationId xmlns:a16="http://schemas.microsoft.com/office/drawing/2014/main" id="{B9D67E5C-5380-A044-8E72-1A24391EBF07}"/>
              </a:ext>
            </a:extLst>
          </p:cNvPr>
          <p:cNvSpPr txBox="1"/>
          <p:nvPr/>
        </p:nvSpPr>
        <p:spPr>
          <a:xfrm>
            <a:off x="415651" y="6293210"/>
            <a:ext cx="348849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lang="en-GB" sz="1200" b="0" i="0" err="1">
                <a:solidFill>
                  <a:srgbClr val="951B81"/>
                </a:solidFill>
                <a:latin typeface="Lato" panose="020F0502020204030203" pitchFamily="34" charset="77"/>
              </a:rPr>
              <a:t>nationalnumeracy.org.uk</a:t>
            </a:r>
            <a:endParaRPr lang="en-GB" sz="1200" b="0" i="0">
              <a:solidFill>
                <a:srgbClr val="951B81"/>
              </a:solidFill>
              <a:latin typeface="Lato" panose="020F0502020204030203" pitchFamily="34" charset="77"/>
            </a:endParaRPr>
          </a:p>
        </p:txBody>
      </p:sp>
      <p:cxnSp>
        <p:nvCxnSpPr>
          <p:cNvPr id="4" name="Straight Connector 3">
            <a:extLst>
              <a:ext uri="{FF2B5EF4-FFF2-40B4-BE49-F238E27FC236}">
                <a16:creationId xmlns:a16="http://schemas.microsoft.com/office/drawing/2014/main" id="{1B716D79-07DA-4349-A0B0-95E1E60F2B95}"/>
              </a:ext>
            </a:extLst>
          </p:cNvPr>
          <p:cNvCxnSpPr/>
          <p:nvPr/>
        </p:nvCxnSpPr>
        <p:spPr>
          <a:xfrm>
            <a:off x="503238" y="6214277"/>
            <a:ext cx="8137525" cy="0"/>
          </a:xfrm>
          <a:prstGeom prst="line">
            <a:avLst/>
          </a:prstGeom>
          <a:ln w="22225">
            <a:solidFill>
              <a:srgbClr val="951B8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38790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Lst>
  <p:transition/>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3">
          <p15:clr>
            <a:srgbClr val="F26B43"/>
          </p15:clr>
        </p15:guide>
        <p15:guide id="2" pos="317">
          <p15:clr>
            <a:srgbClr val="F26B43"/>
          </p15:clr>
        </p15:guide>
        <p15:guide id="3" pos="5443">
          <p15:clr>
            <a:srgbClr val="F26B43"/>
          </p15:clr>
        </p15:guide>
        <p15:guide id="4" orient="horz" pos="3906">
          <p15:clr>
            <a:srgbClr val="F26B43"/>
          </p15:clr>
        </p15:guide>
        <p15:guide id="5" orient="horz" pos="935">
          <p15:clr>
            <a:srgbClr val="F26B43"/>
          </p15:clr>
        </p15:guide>
        <p15:guide id="6" pos="2767">
          <p15:clr>
            <a:srgbClr val="F26B43"/>
          </p15:clr>
        </p15:guide>
        <p15:guide id="7" pos="2993">
          <p15:clr>
            <a:srgbClr val="F26B43"/>
          </p15:clr>
        </p15:guide>
        <p15:guide id="8" orient="horz" pos="123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www.gov.scot/publications/parental-involvement-and-engagement-census-scotland-2021-22/pages/key-findings/"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s://www.parentkind.org.uk/assets/resources/Parent-Voice-Report-2022.pdf" TargetMode="External"/><Relationship Id="rId1" Type="http://schemas.openxmlformats.org/officeDocument/2006/relationships/slideLayout" Target="../slideLayouts/slideLayout16.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hyperlink" Target="https://www.parentkind.org.uk/assets/resources/Parent-Voice-Report-2022.pdf" TargetMode="Externa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thirdspacelearning.com/blog/primary-maths-dictionary/" TargetMode="Externa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nationalnumeracy.org.uk/news/haydn-primary" TargetMode="External"/><Relationship Id="rId1" Type="http://schemas.openxmlformats.org/officeDocument/2006/relationships/slideLayout" Target="../slideLayouts/slideLayout16.xml"/><Relationship Id="rId4" Type="http://schemas.openxmlformats.org/officeDocument/2006/relationships/image" Target="../media/image39.jpe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nationalnumeracy.org.uk/news/parental-engagement-st-aidans-primary-school" TargetMode="Externa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17.png"/><Relationship Id="rId7" Type="http://schemas.openxmlformats.org/officeDocument/2006/relationships/image" Target="../media/image43.png"/><Relationship Id="rId2" Type="http://schemas.openxmlformats.org/officeDocument/2006/relationships/hyperlink" Target="https://d2tic4wvo1iusb.cloudfront.net/production/eef-guidance-reports/supporting-parents/EEF_Parental_Engagement_Guidance_Report.pdf?v=1731857355" TargetMode="External"/><Relationship Id="rId1" Type="http://schemas.openxmlformats.org/officeDocument/2006/relationships/slideLayout" Target="../slideLayouts/slideLayout16.xml"/><Relationship Id="rId6" Type="http://schemas.openxmlformats.org/officeDocument/2006/relationships/image" Target="../media/image42.sv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image" Target="../media/image18.svg"/><Relationship Id="rId9" Type="http://schemas.openxmlformats.org/officeDocument/2006/relationships/image" Target="../media/image4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6.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hyperlink" Target="https://educationendowmentfoundation.org.uk/education-evidence/teaching-learning-toolkit/parental-engagement" TargetMode="External"/><Relationship Id="rId7" Type="http://schemas.openxmlformats.org/officeDocument/2006/relationships/image" Target="../media/image16.svg"/><Relationship Id="rId2" Type="http://schemas.openxmlformats.org/officeDocument/2006/relationships/hyperlink" Target="https://www.nationalnumeracy.org.uk/sites/default/files/documents/impact_of_parental_involvement/the_impact_of_parental_involvement.pdf" TargetMode="External"/><Relationship Id="rId1" Type="http://schemas.openxmlformats.org/officeDocument/2006/relationships/slideLayout" Target="../slideLayouts/slideLayout16.xml"/><Relationship Id="rId6" Type="http://schemas.openxmlformats.org/officeDocument/2006/relationships/image" Target="../media/image15.png"/><Relationship Id="rId5" Type="http://schemas.openxmlformats.org/officeDocument/2006/relationships/image" Target="../media/image32.sv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hyperlink" Target="https://dera.ioe.ac.uk/id/eprint/6639/1/DCSF-RW004.pdf" TargetMode="External"/><Relationship Id="rId7" Type="http://schemas.openxmlformats.org/officeDocument/2006/relationships/image" Target="../media/image20.svg"/><Relationship Id="rId2" Type="http://schemas.openxmlformats.org/officeDocument/2006/relationships/hyperlink" Target="https://inspirasifoundation.org/wp-content/uploads/2020/05/John-Hattie-Visible-Learning_-A-synthesis-of-over-800-meta-analyses-relating-to-achievement-2008.pdf" TargetMode="Externa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C9C0D5-845A-BEDB-7BCB-D67AD71EEF35}"/>
              </a:ext>
            </a:extLst>
          </p:cNvPr>
          <p:cNvSpPr>
            <a:spLocks noGrp="1"/>
          </p:cNvSpPr>
          <p:nvPr>
            <p:ph type="body" sz="quarter" idx="11"/>
          </p:nvPr>
        </p:nvSpPr>
        <p:spPr>
          <a:xfrm>
            <a:off x="1011142" y="5190186"/>
            <a:ext cx="7383049" cy="1088436"/>
          </a:xfrm>
        </p:spPr>
        <p:txBody>
          <a:bodyPr/>
          <a:lstStyle/>
          <a:p>
            <a:pPr>
              <a:defRPr b="0" i="0"/>
            </a:pPr>
            <a:r>
              <a:rPr lang="en-GB" b="1" dirty="0"/>
              <a:t>Parental Engagement Training</a:t>
            </a:r>
          </a:p>
          <a:p>
            <a:pPr>
              <a:defRPr b="0" i="0"/>
            </a:pPr>
            <a:r>
              <a:rPr lang="1106" b="1" dirty="0"/>
              <a:t>Hyfforddiant ar Ymgysylltiad Rhieni</a:t>
            </a:r>
          </a:p>
        </p:txBody>
      </p:sp>
      <p:sp>
        <p:nvSpPr>
          <p:cNvPr id="10" name="Text Placeholder 2">
            <a:extLst>
              <a:ext uri="{FF2B5EF4-FFF2-40B4-BE49-F238E27FC236}">
                <a16:creationId xmlns:a16="http://schemas.microsoft.com/office/drawing/2014/main" id="{E9DF5452-4730-F2DC-AA71-B6D7D998B29B}"/>
              </a:ext>
            </a:extLst>
          </p:cNvPr>
          <p:cNvSpPr>
            <a:spLocks noGrp="1"/>
          </p:cNvSpPr>
          <p:nvPr>
            <p:ph type="body" sz="quarter" idx="10"/>
          </p:nvPr>
        </p:nvSpPr>
        <p:spPr>
          <a:xfrm>
            <a:off x="1024022" y="4372377"/>
            <a:ext cx="5932016" cy="724634"/>
          </a:xfrm>
        </p:spPr>
        <p:txBody>
          <a:bodyPr/>
          <a:lstStyle/>
          <a:p>
            <a:pPr>
              <a:defRPr b="0" i="0"/>
            </a:pPr>
            <a:r>
              <a:rPr lang="en-GB" dirty="0"/>
              <a:t>Schools &amp; Families Programme</a:t>
            </a:r>
          </a:p>
          <a:p>
            <a:pPr>
              <a:defRPr b="0" i="0"/>
            </a:pPr>
            <a:r>
              <a:rPr lang="1106" dirty="0"/>
              <a:t>Y Rhaglen Ysgolion a Theuluoedd</a:t>
            </a:r>
          </a:p>
        </p:txBody>
      </p:sp>
    </p:spTree>
    <p:extLst>
      <p:ext uri="{BB962C8B-B14F-4D97-AF65-F5344CB8AC3E}">
        <p14:creationId xmlns:p14="http://schemas.microsoft.com/office/powerpoint/2010/main" val="407715458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4FC69-B8A0-AE97-005D-7D3DFFA2684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FC3E1C0-1360-C5E6-B1CA-9B1EEE224726}"/>
              </a:ext>
            </a:extLst>
          </p:cNvPr>
          <p:cNvSpPr>
            <a:spLocks noGrp="1"/>
          </p:cNvSpPr>
          <p:nvPr>
            <p:ph type="body" sz="quarter" idx="11"/>
          </p:nvPr>
        </p:nvSpPr>
        <p:spPr>
          <a:xfrm>
            <a:off x="503238" y="579437"/>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8" name="TextBox 7">
            <a:extLst>
              <a:ext uri="{FF2B5EF4-FFF2-40B4-BE49-F238E27FC236}">
                <a16:creationId xmlns:a16="http://schemas.microsoft.com/office/drawing/2014/main" id="{99D862E6-5071-DD23-7C3B-FADADDF0728F}"/>
              </a:ext>
            </a:extLst>
          </p:cNvPr>
          <p:cNvSpPr txBox="1"/>
          <p:nvPr/>
        </p:nvSpPr>
        <p:spPr>
          <a:xfrm>
            <a:off x="934296" y="2066312"/>
            <a:ext cx="7275407" cy="3323987"/>
          </a:xfrm>
          <a:prstGeom prst="rect">
            <a:avLst/>
          </a:prstGeom>
          <a:noFill/>
        </p:spPr>
        <p:txBody>
          <a:bodyPr wrap="square" rtlCol="0">
            <a:spAutoFit/>
          </a:bodyPr>
          <a:lstStyle/>
          <a:p>
            <a:pPr algn="ctr">
              <a:defRPr b="0" i="0"/>
            </a:pPr>
            <a:r>
              <a:rPr lang="en-GB" sz="3000" b="1" dirty="0"/>
              <a:t>85% </a:t>
            </a:r>
            <a:r>
              <a:rPr lang="en-GB" sz="3000" dirty="0"/>
              <a:t>of parents want to play an active role in their child’s education.</a:t>
            </a:r>
          </a:p>
          <a:p>
            <a:pPr algn="ctr">
              <a:defRPr b="0" i="0"/>
            </a:pPr>
            <a:endParaRPr lang="en-GB" sz="3000" b="0" dirty="0"/>
          </a:p>
          <a:p>
            <a:pPr algn="ctr">
              <a:defRPr b="0" i="0"/>
            </a:pPr>
            <a:r>
              <a:rPr lang="1106" sz="3000" b="0" dirty="0">
                <a:solidFill>
                  <a:srgbClr val="005377"/>
                </a:solidFill>
              </a:rPr>
              <a:t>Mae </a:t>
            </a:r>
            <a:r>
              <a:rPr lang="1106" sz="3000" b="1" dirty="0">
                <a:solidFill>
                  <a:srgbClr val="005377"/>
                </a:solidFill>
              </a:rPr>
              <a:t>85%</a:t>
            </a:r>
            <a:r>
              <a:rPr lang="1106" sz="3000" b="0" dirty="0">
                <a:solidFill>
                  <a:srgbClr val="005377"/>
                </a:solidFill>
              </a:rPr>
              <a:t> o rieni am chwarae rôl weithredol yn addysg eu plentyn. </a:t>
            </a:r>
          </a:p>
          <a:p>
            <a:pPr algn="ctr"/>
            <a:endParaRPr lang="en-GB" sz="3000" dirty="0"/>
          </a:p>
          <a:p>
            <a:pPr algn="ctr">
              <a:defRPr b="0" i="0"/>
            </a:pPr>
            <a:r>
              <a:rPr lang="1106" sz="3000" dirty="0"/>
              <a:t> (Parentkind, 2021)</a:t>
            </a:r>
            <a:endParaRPr lang="en-GB" sz="3000" dirty="0"/>
          </a:p>
        </p:txBody>
      </p:sp>
    </p:spTree>
    <p:extLst>
      <p:ext uri="{BB962C8B-B14F-4D97-AF65-F5344CB8AC3E}">
        <p14:creationId xmlns:p14="http://schemas.microsoft.com/office/powerpoint/2010/main" val="38670625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AFCB58-9D5B-119F-D6B9-795BE4FF57E4}"/>
            </a:ext>
          </a:extLst>
        </p:cNvPr>
        <p:cNvGrpSpPr/>
        <p:nvPr/>
      </p:nvGrpSpPr>
      <p:grpSpPr>
        <a:xfrm>
          <a:off x="0" y="0"/>
          <a:ext cx="0" cy="0"/>
          <a:chOff x="0" y="0"/>
          <a:chExt cx="0" cy="0"/>
        </a:xfrm>
      </p:grpSpPr>
      <p:pic>
        <p:nvPicPr>
          <p:cNvPr id="1025" name="Picture 1">
            <a:extLst>
              <a:ext uri="{FF2B5EF4-FFF2-40B4-BE49-F238E27FC236}">
                <a16:creationId xmlns:a16="http://schemas.microsoft.com/office/drawing/2014/main" id="{ED3CD095-4246-5778-EA2E-1C5866556E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731" y="1390650"/>
            <a:ext cx="7910333" cy="4331724"/>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8B1A4DA7-DEFA-ABA4-919E-694783ABE9EC}"/>
              </a:ext>
            </a:extLst>
          </p:cNvPr>
          <p:cNvSpPr>
            <a:spLocks noGrp="1"/>
          </p:cNvSpPr>
          <p:nvPr>
            <p:ph type="body" sz="quarter" idx="11"/>
          </p:nvPr>
        </p:nvSpPr>
        <p:spPr>
          <a:xfrm>
            <a:off x="503238" y="337142"/>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4" name="TextBox 3">
            <a:extLst>
              <a:ext uri="{FF2B5EF4-FFF2-40B4-BE49-F238E27FC236}">
                <a16:creationId xmlns:a16="http://schemas.microsoft.com/office/drawing/2014/main" id="{2EE6875D-3C20-968E-CC14-0C6DD695CDFD}"/>
              </a:ext>
            </a:extLst>
          </p:cNvPr>
          <p:cNvSpPr txBox="1"/>
          <p:nvPr/>
        </p:nvSpPr>
        <p:spPr>
          <a:xfrm>
            <a:off x="503238" y="5835256"/>
            <a:ext cx="4571682" cy="307777"/>
          </a:xfrm>
          <a:prstGeom prst="rect">
            <a:avLst/>
          </a:prstGeom>
          <a:noFill/>
        </p:spPr>
        <p:txBody>
          <a:bodyPr wrap="square" rtlCol="0">
            <a:spAutoFit/>
          </a:bodyPr>
          <a:lstStyle/>
          <a:p>
            <a:pPr>
              <a:defRPr b="0" i="0"/>
            </a:pPr>
            <a:r>
              <a:rPr lang="1106" sz="1400" dirty="0"/>
              <a:t>(Cat Jones, </a:t>
            </a:r>
            <a:r>
              <a:rPr lang="en-GB" sz="1400" dirty="0"/>
              <a:t>University of Warwick/</a:t>
            </a:r>
            <a:r>
              <a:rPr lang="1106" sz="1400" dirty="0"/>
              <a:t>Prifysgol Warwick)</a:t>
            </a:r>
          </a:p>
        </p:txBody>
      </p:sp>
      <p:sp>
        <p:nvSpPr>
          <p:cNvPr id="3" name="TextBox 2">
            <a:extLst>
              <a:ext uri="{FF2B5EF4-FFF2-40B4-BE49-F238E27FC236}">
                <a16:creationId xmlns:a16="http://schemas.microsoft.com/office/drawing/2014/main" id="{D8AADA2C-16AF-E4C3-2B5F-B51B49521A70}"/>
              </a:ext>
            </a:extLst>
          </p:cNvPr>
          <p:cNvSpPr txBox="1"/>
          <p:nvPr/>
        </p:nvSpPr>
        <p:spPr>
          <a:xfrm>
            <a:off x="1310831" y="1451698"/>
            <a:ext cx="6823587" cy="523220"/>
          </a:xfrm>
          <a:prstGeom prst="rect">
            <a:avLst/>
          </a:prstGeom>
          <a:solidFill>
            <a:schemeClr val="bg1"/>
          </a:solid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n-GB"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What prevents parents from engaging more with teachers and school events?</a:t>
            </a:r>
          </a:p>
          <a:p>
            <a:pPr algn="ctr">
              <a:defRPr sz="1400" b="0" i="0" u="none" strike="noStrike" kern="1200" spc="0" baseline="0">
                <a:solidFill>
                  <a:prstClr val="black">
                    <a:lumMod val="65000"/>
                    <a:lumOff val="35000"/>
                  </a:prstClr>
                </a:solidFill>
                <a:latin typeface="+mn-lt"/>
                <a:ea typeface="+mn-ea"/>
                <a:cs typeface="+mn-cs"/>
              </a:defRPr>
            </a:pPr>
            <a:r>
              <a:rPr lang="1106"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Beth sy'n atal rhieni rhag ymgysylltu mwy ag athrawon a digwyddiadau yn yr ysgol?</a:t>
            </a:r>
          </a:p>
        </p:txBody>
      </p:sp>
      <p:sp>
        <p:nvSpPr>
          <p:cNvPr id="6" name="TextBox 5">
            <a:extLst>
              <a:ext uri="{FF2B5EF4-FFF2-40B4-BE49-F238E27FC236}">
                <a16:creationId xmlns:a16="http://schemas.microsoft.com/office/drawing/2014/main" id="{532FEDC0-477B-3C0D-3BE6-2F078CC6B6EA}"/>
              </a:ext>
            </a:extLst>
          </p:cNvPr>
          <p:cNvSpPr txBox="1"/>
          <p:nvPr/>
        </p:nvSpPr>
        <p:spPr>
          <a:xfrm>
            <a:off x="715997" y="2093594"/>
            <a:ext cx="1012689" cy="251711"/>
          </a:xfrm>
          <a:prstGeom prst="rect">
            <a:avLst/>
          </a:prstGeom>
          <a:noFill/>
        </p:spPr>
        <p:txBody>
          <a:bodyPr wrap="square" rtlCol="0">
            <a:spAutoFit/>
          </a:bodyPr>
          <a:lstStyle/>
          <a:p>
            <a:pPr>
              <a:defRPr b="0" i="0"/>
            </a:pPr>
            <a:r>
              <a:rPr lang="1106" sz="1050" dirty="0"/>
              <a:t>n = 1383</a:t>
            </a:r>
          </a:p>
        </p:txBody>
      </p:sp>
    </p:spTree>
    <p:extLst>
      <p:ext uri="{BB962C8B-B14F-4D97-AF65-F5344CB8AC3E}">
        <p14:creationId xmlns:p14="http://schemas.microsoft.com/office/powerpoint/2010/main" val="72299622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F9D7B-4ABC-00A0-EB7E-2588BD183730}"/>
            </a:ext>
          </a:extLst>
        </p:cNvPr>
        <p:cNvGrpSpPr/>
        <p:nvPr/>
      </p:nvGrpSpPr>
      <p:grpSpPr>
        <a:xfrm>
          <a:off x="0" y="0"/>
          <a:ext cx="0" cy="0"/>
          <a:chOff x="0" y="0"/>
          <a:chExt cx="0" cy="0"/>
        </a:xfrm>
      </p:grpSpPr>
      <p:pic>
        <p:nvPicPr>
          <p:cNvPr id="2049" name="Picture 1">
            <a:extLst>
              <a:ext uri="{FF2B5EF4-FFF2-40B4-BE49-F238E27FC236}">
                <a16:creationId xmlns:a16="http://schemas.microsoft.com/office/drawing/2014/main" id="{46C69371-7E7D-67EF-4720-0F2E0A2713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39" y="1486414"/>
            <a:ext cx="8050826" cy="4153798"/>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DB0BC16D-675E-BE03-DA13-963410835258}"/>
              </a:ext>
            </a:extLst>
          </p:cNvPr>
          <p:cNvSpPr>
            <a:spLocks noGrp="1"/>
          </p:cNvSpPr>
          <p:nvPr>
            <p:ph type="body" sz="quarter" idx="11"/>
          </p:nvPr>
        </p:nvSpPr>
        <p:spPr>
          <a:xfrm>
            <a:off x="503238" y="337142"/>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5" name="TextBox 4">
            <a:extLst>
              <a:ext uri="{FF2B5EF4-FFF2-40B4-BE49-F238E27FC236}">
                <a16:creationId xmlns:a16="http://schemas.microsoft.com/office/drawing/2014/main" id="{34E62A8B-777F-15B0-CE8C-BE68C8871813}"/>
              </a:ext>
            </a:extLst>
          </p:cNvPr>
          <p:cNvSpPr txBox="1"/>
          <p:nvPr/>
        </p:nvSpPr>
        <p:spPr>
          <a:xfrm>
            <a:off x="503238" y="5835256"/>
            <a:ext cx="4791138" cy="307777"/>
          </a:xfrm>
          <a:prstGeom prst="rect">
            <a:avLst/>
          </a:prstGeom>
          <a:noFill/>
        </p:spPr>
        <p:txBody>
          <a:bodyPr wrap="square" rtlCol="0">
            <a:spAutoFit/>
          </a:bodyPr>
          <a:lstStyle/>
          <a:p>
            <a:pPr>
              <a:defRPr b="0" i="0"/>
            </a:pPr>
            <a:r>
              <a:rPr lang="1106" sz="1400" dirty="0"/>
              <a:t>(Cat Jones, </a:t>
            </a:r>
            <a:r>
              <a:rPr lang="en-GB" sz="1400" dirty="0"/>
              <a:t>University of Warwick/</a:t>
            </a:r>
            <a:r>
              <a:rPr lang="1106" sz="1400" dirty="0"/>
              <a:t>Prifysgol Warwick)</a:t>
            </a:r>
          </a:p>
        </p:txBody>
      </p:sp>
      <p:sp>
        <p:nvSpPr>
          <p:cNvPr id="6" name="TextBox 5">
            <a:extLst>
              <a:ext uri="{FF2B5EF4-FFF2-40B4-BE49-F238E27FC236}">
                <a16:creationId xmlns:a16="http://schemas.microsoft.com/office/drawing/2014/main" id="{64D12A87-2ACD-DCBC-1B4C-94203644A0EF}"/>
              </a:ext>
            </a:extLst>
          </p:cNvPr>
          <p:cNvSpPr txBox="1"/>
          <p:nvPr/>
        </p:nvSpPr>
        <p:spPr>
          <a:xfrm>
            <a:off x="693173" y="2041907"/>
            <a:ext cx="1012689" cy="251711"/>
          </a:xfrm>
          <a:prstGeom prst="rect">
            <a:avLst/>
          </a:prstGeom>
          <a:noFill/>
        </p:spPr>
        <p:txBody>
          <a:bodyPr wrap="square" rtlCol="0">
            <a:spAutoFit/>
          </a:bodyPr>
          <a:lstStyle/>
          <a:p>
            <a:pPr>
              <a:defRPr b="0" i="0"/>
            </a:pPr>
            <a:r>
              <a:rPr lang="1106" sz="1050"/>
              <a:t>n = 1379</a:t>
            </a:r>
          </a:p>
        </p:txBody>
      </p:sp>
      <p:sp>
        <p:nvSpPr>
          <p:cNvPr id="4" name="TextBox 3">
            <a:extLst>
              <a:ext uri="{FF2B5EF4-FFF2-40B4-BE49-F238E27FC236}">
                <a16:creationId xmlns:a16="http://schemas.microsoft.com/office/drawing/2014/main" id="{736BD732-F5F8-B8FC-5BBE-FF9DEF74523B}"/>
              </a:ext>
            </a:extLst>
          </p:cNvPr>
          <p:cNvSpPr txBox="1"/>
          <p:nvPr/>
        </p:nvSpPr>
        <p:spPr>
          <a:xfrm>
            <a:off x="1091381" y="1518687"/>
            <a:ext cx="7359446" cy="523220"/>
          </a:xfrm>
          <a:prstGeom prst="rect">
            <a:avLst/>
          </a:prstGeom>
          <a:solidFill>
            <a:schemeClr val="bg1"/>
          </a:solid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n-GB" sz="14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What prevents parents from engaging more with their children’s learning at home?</a:t>
            </a:r>
          </a:p>
          <a:p>
            <a:pPr algn="ctr">
              <a:defRPr sz="1400" b="0" i="0" u="none" strike="noStrike" kern="1200" spc="0" baseline="0">
                <a:solidFill>
                  <a:prstClr val="black">
                    <a:lumMod val="65000"/>
                    <a:lumOff val="35000"/>
                  </a:prstClr>
                </a:solidFill>
                <a:latin typeface="+mn-lt"/>
                <a:ea typeface="+mn-ea"/>
                <a:cs typeface="+mn-cs"/>
              </a:defRPr>
            </a:pPr>
            <a:r>
              <a:rPr lang="1106" sz="14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Beth sy'n atal rhieni rhag ymgysylltu mwy â dysgu eu plant gartref?</a:t>
            </a:r>
            <a:endParaRPr lang="en-GB" sz="1400" b="1" dirty="0">
              <a:solidFill>
                <a:sysClr val="windowText" lastClr="000000"/>
              </a:solidFill>
              <a:latin typeface="Lato" panose="020F0502020204030203" pitchFamily="34" charset="77"/>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490965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5400C-5E3E-15E5-3A6F-4CF2FF0AE6A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CE8FDD8-90E9-B699-FE7B-6D1AFA4A2660}"/>
              </a:ext>
            </a:extLst>
          </p:cNvPr>
          <p:cNvSpPr>
            <a:spLocks noGrp="1"/>
          </p:cNvSpPr>
          <p:nvPr>
            <p:ph type="body" sz="quarter" idx="11"/>
          </p:nvPr>
        </p:nvSpPr>
        <p:spPr>
          <a:xfrm>
            <a:off x="503238" y="222821"/>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5" name="TextBox 4">
            <a:extLst>
              <a:ext uri="{FF2B5EF4-FFF2-40B4-BE49-F238E27FC236}">
                <a16:creationId xmlns:a16="http://schemas.microsoft.com/office/drawing/2014/main" id="{AEC6E6D4-68BC-1965-8472-5E07FDC5CB3A}"/>
              </a:ext>
            </a:extLst>
          </p:cNvPr>
          <p:cNvSpPr txBox="1"/>
          <p:nvPr/>
        </p:nvSpPr>
        <p:spPr>
          <a:xfrm>
            <a:off x="503238" y="5835256"/>
            <a:ext cx="5287208" cy="305105"/>
          </a:xfrm>
          <a:prstGeom prst="rect">
            <a:avLst/>
          </a:prstGeom>
          <a:noFill/>
        </p:spPr>
        <p:txBody>
          <a:bodyPr wrap="square" rtlCol="0">
            <a:spAutoFit/>
          </a:bodyPr>
          <a:lstStyle/>
          <a:p>
            <a:pPr>
              <a:defRPr b="0" i="0"/>
            </a:pPr>
            <a:r>
              <a:rPr lang="1106" sz="1400">
                <a:hlinkClick r:id="rId2"/>
              </a:rPr>
              <a:t>(Cyfrifiad Cenedlaethol Cynnwys ac Ymgysylltu â Rhieni, 2022)</a:t>
            </a:r>
            <a:endParaRPr lang="en-GB" sz="1400"/>
          </a:p>
        </p:txBody>
      </p:sp>
      <p:pic>
        <p:nvPicPr>
          <p:cNvPr id="3073" name="Picture 1">
            <a:extLst>
              <a:ext uri="{FF2B5EF4-FFF2-40B4-BE49-F238E27FC236}">
                <a16:creationId xmlns:a16="http://schemas.microsoft.com/office/drawing/2014/main" id="{DD41035D-5BC9-4070-9C85-6C748D50CE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238" y="1237387"/>
            <a:ext cx="8347587" cy="459786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E1B36C9-E766-1FBB-57ED-B85B347ACACD}"/>
              </a:ext>
            </a:extLst>
          </p:cNvPr>
          <p:cNvSpPr txBox="1"/>
          <p:nvPr/>
        </p:nvSpPr>
        <p:spPr>
          <a:xfrm>
            <a:off x="1155289" y="1237387"/>
            <a:ext cx="7554299" cy="584775"/>
          </a:xfrm>
          <a:prstGeom prst="rect">
            <a:avLst/>
          </a:prstGeom>
          <a:solidFill>
            <a:schemeClr val="bg1"/>
          </a:solid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n-GB" sz="16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What is preventing you from being more active in the life of your school?</a:t>
            </a:r>
          </a:p>
          <a:p>
            <a:pPr algn="ctr">
              <a:defRPr sz="1400" b="0" i="0" u="none" strike="noStrike" kern="1200" spc="0" baseline="0">
                <a:solidFill>
                  <a:prstClr val="black">
                    <a:lumMod val="65000"/>
                    <a:lumOff val="35000"/>
                  </a:prstClr>
                </a:solidFill>
                <a:latin typeface="+mn-lt"/>
                <a:ea typeface="+mn-ea"/>
                <a:cs typeface="+mn-cs"/>
              </a:defRPr>
            </a:pPr>
            <a:r>
              <a:rPr lang="1106" sz="16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Beth sy'n eich atal rhag bod yn fwy gweithgar ym mywyd eich ysgol? </a:t>
            </a:r>
          </a:p>
        </p:txBody>
      </p:sp>
    </p:spTree>
    <p:extLst>
      <p:ext uri="{BB962C8B-B14F-4D97-AF65-F5344CB8AC3E}">
        <p14:creationId xmlns:p14="http://schemas.microsoft.com/office/powerpoint/2010/main" val="409607216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49440-92FA-9CB2-AA62-4F51193F8CF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481E0F2-EAE0-DE05-602C-B8568B30CE20}"/>
              </a:ext>
            </a:extLst>
          </p:cNvPr>
          <p:cNvSpPr>
            <a:spLocks noGrp="1"/>
          </p:cNvSpPr>
          <p:nvPr>
            <p:ph type="body" sz="quarter" idx="11"/>
          </p:nvPr>
        </p:nvSpPr>
        <p:spPr>
          <a:xfrm>
            <a:off x="503238" y="259397"/>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8" name="TextBox 7">
            <a:extLst>
              <a:ext uri="{FF2B5EF4-FFF2-40B4-BE49-F238E27FC236}">
                <a16:creationId xmlns:a16="http://schemas.microsoft.com/office/drawing/2014/main" id="{17B5AB3D-4860-22D2-A49F-058B4F0E8A38}"/>
              </a:ext>
            </a:extLst>
          </p:cNvPr>
          <p:cNvSpPr txBox="1"/>
          <p:nvPr/>
        </p:nvSpPr>
        <p:spPr>
          <a:xfrm>
            <a:off x="503238" y="5835256"/>
            <a:ext cx="1743764" cy="305105"/>
          </a:xfrm>
          <a:prstGeom prst="rect">
            <a:avLst/>
          </a:prstGeom>
          <a:noFill/>
        </p:spPr>
        <p:txBody>
          <a:bodyPr wrap="square" rtlCol="0">
            <a:spAutoFit/>
          </a:bodyPr>
          <a:lstStyle/>
          <a:p>
            <a:pPr>
              <a:defRPr b="0" i="0"/>
            </a:pPr>
            <a:r>
              <a:rPr lang="1106" sz="1400">
                <a:hlinkClick r:id="rId2"/>
              </a:rPr>
              <a:t>(Parentkind, 2022)</a:t>
            </a:r>
            <a:endParaRPr lang="en-GB" sz="1400"/>
          </a:p>
        </p:txBody>
      </p:sp>
      <p:graphicFrame>
        <p:nvGraphicFramePr>
          <p:cNvPr id="5" name="Chart 4">
            <a:extLst>
              <a:ext uri="{FF2B5EF4-FFF2-40B4-BE49-F238E27FC236}">
                <a16:creationId xmlns:a16="http://schemas.microsoft.com/office/drawing/2014/main" id="{9D0F2A34-D765-422B-A500-D4E3AF24CD4C}"/>
              </a:ext>
            </a:extLst>
          </p:cNvPr>
          <p:cNvGraphicFramePr/>
          <p:nvPr>
            <p:extLst>
              <p:ext uri="{D42A27DB-BD31-4B8C-83A1-F6EECF244321}">
                <p14:modId xmlns:p14="http://schemas.microsoft.com/office/powerpoint/2010/main" val="143058250"/>
              </p:ext>
            </p:extLst>
          </p:nvPr>
        </p:nvGraphicFramePr>
        <p:xfrm>
          <a:off x="503238" y="1672215"/>
          <a:ext cx="8137525" cy="3939305"/>
        </p:xfrm>
        <a:graphic>
          <a:graphicData uri="http://schemas.openxmlformats.org/drawingml/2006/chart">
            <c:chart xmlns:c="http://schemas.openxmlformats.org/drawingml/2006/chart" xmlns:r="http://schemas.openxmlformats.org/officeDocument/2006/relationships" r:id="rId3"/>
          </a:graphicData>
        </a:graphic>
      </p:graphicFrame>
      <p:pic>
        <p:nvPicPr>
          <p:cNvPr id="4097" name="Picture 1">
            <a:extLst>
              <a:ext uri="{FF2B5EF4-FFF2-40B4-BE49-F238E27FC236}">
                <a16:creationId xmlns:a16="http://schemas.microsoft.com/office/drawing/2014/main" id="{6A7C10C1-46D5-63FE-DD41-800F07E21E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50" y="1668442"/>
            <a:ext cx="8592939" cy="40206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92C7836-E9CF-7475-C870-A89421C4831F}"/>
              </a:ext>
            </a:extLst>
          </p:cNvPr>
          <p:cNvSpPr txBox="1"/>
          <p:nvPr/>
        </p:nvSpPr>
        <p:spPr>
          <a:xfrm>
            <a:off x="1321374" y="1668442"/>
            <a:ext cx="6974425" cy="584775"/>
          </a:xfrm>
          <a:prstGeom prst="rect">
            <a:avLst/>
          </a:prstGeom>
          <a:solidFill>
            <a:schemeClr val="bg1"/>
          </a:solidFill>
        </p:spPr>
        <p:txBody>
          <a:bodyPr wrap="square" rtlCol="0">
            <a:spAutoFit/>
          </a:bodyPr>
          <a:lstStyle/>
          <a:p>
            <a:pPr algn="ctr">
              <a:defRPr sz="1400" b="0" i="0" u="none" strike="noStrike" kern="1200" spc="0" baseline="0">
                <a:solidFill>
                  <a:prstClr val="black">
                    <a:lumMod val="65000"/>
                    <a:lumOff val="35000"/>
                  </a:prstClr>
                </a:solidFill>
                <a:latin typeface="+mn-lt"/>
                <a:ea typeface="+mn-ea"/>
                <a:cs typeface="+mn-cs"/>
              </a:defRPr>
            </a:pPr>
            <a:r>
              <a:rPr lang="en-GB" sz="16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Barriers to supporting learning outside schools (parents)</a:t>
            </a:r>
          </a:p>
          <a:p>
            <a:pPr algn="ctr">
              <a:defRPr sz="1400" b="0" i="0" u="none" strike="noStrike" kern="1200" spc="0" baseline="0">
                <a:solidFill>
                  <a:prstClr val="black">
                    <a:lumMod val="65000"/>
                    <a:lumOff val="35000"/>
                  </a:prstClr>
                </a:solidFill>
                <a:latin typeface="+mn-lt"/>
                <a:ea typeface="+mn-ea"/>
                <a:cs typeface="+mn-cs"/>
              </a:defRPr>
            </a:pPr>
            <a:r>
              <a:rPr lang="1106" sz="1600" b="1" dirty="0">
                <a:solidFill>
                  <a:sysClr val="windowText" lastClr="000000"/>
                </a:solidFill>
                <a:latin typeface="Lato" panose="020F0502020204030203" pitchFamily="34" charset="77"/>
                <a:ea typeface="Lato" panose="020F0502020204030203" pitchFamily="34" charset="0"/>
                <a:cs typeface="Lato" panose="020F0502020204030203" pitchFamily="34" charset="0"/>
              </a:rPr>
              <a:t>Rhwystrau i gefnogi dysgu y tu allan i'r ysgol (rhieni)</a:t>
            </a:r>
          </a:p>
        </p:txBody>
      </p:sp>
    </p:spTree>
    <p:extLst>
      <p:ext uri="{BB962C8B-B14F-4D97-AF65-F5344CB8AC3E}">
        <p14:creationId xmlns:p14="http://schemas.microsoft.com/office/powerpoint/2010/main" val="32861907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F52D1-AD6B-4F5D-923B-A4730E20BA9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7307A5B-5D5C-88C1-1ADC-03BA69A39584}"/>
              </a:ext>
            </a:extLst>
          </p:cNvPr>
          <p:cNvSpPr>
            <a:spLocks noGrp="1"/>
          </p:cNvSpPr>
          <p:nvPr>
            <p:ph type="body" sz="quarter" idx="11"/>
          </p:nvPr>
        </p:nvSpPr>
        <p:spPr>
          <a:xfrm>
            <a:off x="503237" y="339814"/>
            <a:ext cx="8137525" cy="377825"/>
          </a:xfrm>
        </p:spPr>
        <p:txBody>
          <a:bodyPr/>
          <a:lstStyle/>
          <a:p>
            <a:pPr>
              <a:defRPr b="0" i="0"/>
            </a:pPr>
            <a:r>
              <a:rPr lang="en-GB" sz="2000" b="1" dirty="0"/>
              <a:t>Barriers to parental engagement in maths</a:t>
            </a:r>
          </a:p>
          <a:p>
            <a:pPr>
              <a:defRPr b="0" i="0"/>
            </a:pPr>
            <a:r>
              <a:rPr lang="1106" sz="2000" b="1" dirty="0"/>
              <a:t>Rhwystrau i ymgysylltiad rhieni mewn mathemateg</a:t>
            </a:r>
          </a:p>
        </p:txBody>
      </p:sp>
      <p:sp>
        <p:nvSpPr>
          <p:cNvPr id="4" name="TextBox 3">
            <a:extLst>
              <a:ext uri="{FF2B5EF4-FFF2-40B4-BE49-F238E27FC236}">
                <a16:creationId xmlns:a16="http://schemas.microsoft.com/office/drawing/2014/main" id="{935024FB-B844-CE53-B89A-D76527EFB589}"/>
              </a:ext>
            </a:extLst>
          </p:cNvPr>
          <p:cNvSpPr txBox="1"/>
          <p:nvPr/>
        </p:nvSpPr>
        <p:spPr>
          <a:xfrm>
            <a:off x="4703433" y="1771126"/>
            <a:ext cx="4248150" cy="3831818"/>
          </a:xfrm>
          <a:prstGeom prst="rect">
            <a:avLst/>
          </a:prstGeom>
          <a:noFill/>
        </p:spPr>
        <p:txBody>
          <a:bodyPr wrap="square" rtlCol="0">
            <a:spAutoFit/>
          </a:bodyPr>
          <a:lstStyle/>
          <a:p>
            <a:pPr>
              <a:defRPr b="0" i="0"/>
            </a:pPr>
            <a:r>
              <a:rPr lang="1106" b="1" dirty="0"/>
              <a:t>Beth y mae ar rieni ei eisiau gan ysgolion?</a:t>
            </a:r>
          </a:p>
          <a:p>
            <a:endParaRPr lang="en-GB" b="1" dirty="0"/>
          </a:p>
          <a:p>
            <a:pPr marL="285750" indent="-285750">
              <a:spcBef>
                <a:spcPts val="600"/>
              </a:spcBef>
              <a:spcAft>
                <a:spcPts val="600"/>
              </a:spcAft>
              <a:buFont typeface="Arial" pitchFamily="34" charset="0"/>
              <a:buChar char="•"/>
              <a:defRPr b="0" i="0"/>
            </a:pPr>
            <a:r>
              <a:rPr lang="1106" dirty="0"/>
              <a:t>Awgrymiadau a chyngor defnyddiol 39%</a:t>
            </a:r>
          </a:p>
          <a:p>
            <a:pPr marL="285750" indent="-285750">
              <a:spcBef>
                <a:spcPts val="600"/>
              </a:spcBef>
              <a:spcAft>
                <a:spcPts val="600"/>
              </a:spcAft>
              <a:buFont typeface="Arial" pitchFamily="34" charset="0"/>
              <a:buChar char="•"/>
              <a:defRPr b="0" i="0"/>
            </a:pPr>
            <a:r>
              <a:rPr lang="1106" dirty="0"/>
              <a:t>Canllawiau esboniadol 38%</a:t>
            </a:r>
          </a:p>
          <a:p>
            <a:pPr marL="285750" indent="-285750">
              <a:spcBef>
                <a:spcPts val="600"/>
              </a:spcBef>
              <a:spcAft>
                <a:spcPts val="600"/>
              </a:spcAft>
              <a:buFont typeface="Arial" pitchFamily="34" charset="0"/>
              <a:buChar char="•"/>
              <a:defRPr b="0" i="0"/>
            </a:pPr>
            <a:r>
              <a:rPr lang="1106" dirty="0"/>
              <a:t>Adnoddau, pecynnau cymorth, llyfrau gwaith 33%</a:t>
            </a:r>
          </a:p>
          <a:p>
            <a:pPr marL="285750" indent="-285750">
              <a:spcBef>
                <a:spcPts val="600"/>
              </a:spcBef>
              <a:spcAft>
                <a:spcPts val="600"/>
              </a:spcAft>
              <a:buFont typeface="Arial" pitchFamily="34" charset="0"/>
              <a:buChar char="•"/>
              <a:defRPr b="0" i="0"/>
            </a:pPr>
            <a:r>
              <a:rPr lang="1106" dirty="0"/>
              <a:t>Gwybodaeth ysgrifenedig, erthyglau a blogiau 33%</a:t>
            </a:r>
          </a:p>
          <a:p>
            <a:pPr marL="285750" indent="-285750">
              <a:spcBef>
                <a:spcPts val="600"/>
              </a:spcBef>
              <a:spcAft>
                <a:spcPts val="600"/>
              </a:spcAft>
              <a:buFont typeface="Arial" pitchFamily="34" charset="0"/>
              <a:buChar char="•"/>
              <a:defRPr b="0" i="0"/>
            </a:pPr>
            <a:r>
              <a:rPr lang="1106" dirty="0"/>
              <a:t>Grwpiau a fforymau rhieni 30%</a:t>
            </a:r>
          </a:p>
        </p:txBody>
      </p:sp>
      <p:sp>
        <p:nvSpPr>
          <p:cNvPr id="11" name="TextBox 10">
            <a:extLst>
              <a:ext uri="{FF2B5EF4-FFF2-40B4-BE49-F238E27FC236}">
                <a16:creationId xmlns:a16="http://schemas.microsoft.com/office/drawing/2014/main" id="{4B3A1A3A-AF3D-1188-86A7-79344C7999EF}"/>
              </a:ext>
            </a:extLst>
          </p:cNvPr>
          <p:cNvSpPr txBox="1"/>
          <p:nvPr/>
        </p:nvSpPr>
        <p:spPr>
          <a:xfrm>
            <a:off x="503238" y="5835256"/>
            <a:ext cx="1743764" cy="305105"/>
          </a:xfrm>
          <a:prstGeom prst="rect">
            <a:avLst/>
          </a:prstGeom>
          <a:noFill/>
        </p:spPr>
        <p:txBody>
          <a:bodyPr wrap="square" rtlCol="0">
            <a:spAutoFit/>
          </a:bodyPr>
          <a:lstStyle/>
          <a:p>
            <a:pPr>
              <a:defRPr b="0" i="0"/>
            </a:pPr>
            <a:r>
              <a:rPr lang="1106" sz="1400">
                <a:hlinkClick r:id="rId2"/>
              </a:rPr>
              <a:t>(Parentkind, 2022)</a:t>
            </a:r>
            <a:endParaRPr lang="en-GB" sz="1400"/>
          </a:p>
        </p:txBody>
      </p:sp>
      <p:sp>
        <p:nvSpPr>
          <p:cNvPr id="6" name="TextBox 3">
            <a:extLst>
              <a:ext uri="{FF2B5EF4-FFF2-40B4-BE49-F238E27FC236}">
                <a16:creationId xmlns:a16="http://schemas.microsoft.com/office/drawing/2014/main" id="{935024FB-B844-CE53-B89A-D76527EFB589}"/>
              </a:ext>
            </a:extLst>
          </p:cNvPr>
          <p:cNvSpPr txBox="1"/>
          <p:nvPr/>
        </p:nvSpPr>
        <p:spPr>
          <a:xfrm>
            <a:off x="435495" y="1771126"/>
            <a:ext cx="4005073" cy="36933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t>What do parents want from schools?</a:t>
            </a:r>
          </a:p>
          <a:p>
            <a:endParaRPr lang="en-GB" b="1" dirty="0"/>
          </a:p>
          <a:p>
            <a:pPr marL="285750" indent="-285750">
              <a:buFont typeface="Arial" panose="020B0604020202020204" pitchFamily="34" charset="0"/>
              <a:buChar char="•"/>
            </a:pPr>
            <a:r>
              <a:rPr lang="en-GB" dirty="0"/>
              <a:t>Practical tips and advice 39%</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‘How to’ guides 38%</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Resources, toolkits, workbooks 33%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Written information, articles and blogs 33%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Parent groups and forums 30%</a:t>
            </a:r>
          </a:p>
        </p:txBody>
      </p:sp>
      <p:cxnSp>
        <p:nvCxnSpPr>
          <p:cNvPr id="7" name="Straight Connector 6">
            <a:extLst>
              <a:ext uri="{FF2B5EF4-FFF2-40B4-BE49-F238E27FC236}">
                <a16:creationId xmlns:a16="http://schemas.microsoft.com/office/drawing/2014/main" id="{6A94A792-61CE-D4EC-268F-D7C5F90D506F}"/>
              </a:ext>
            </a:extLst>
          </p:cNvPr>
          <p:cNvCxnSpPr>
            <a:cxnSpLocks/>
          </p:cNvCxnSpPr>
          <p:nvPr/>
        </p:nvCxnSpPr>
        <p:spPr>
          <a:xfrm>
            <a:off x="4401757" y="1664208"/>
            <a:ext cx="0" cy="3933226"/>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28029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8F6C1D-4D8D-27D5-3AF4-A25DD6779E2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575A9D1-D159-E0BE-5373-AC04EE64593A}"/>
              </a:ext>
            </a:extLst>
          </p:cNvPr>
          <p:cNvSpPr>
            <a:spLocks noGrp="1"/>
          </p:cNvSpPr>
          <p:nvPr>
            <p:ph type="body" sz="quarter" idx="11"/>
          </p:nvPr>
        </p:nvSpPr>
        <p:spPr>
          <a:xfrm>
            <a:off x="448374" y="341693"/>
            <a:ext cx="6135305" cy="715209"/>
          </a:xfrm>
        </p:spPr>
        <p:txBody>
          <a:bodyPr/>
          <a:lstStyle/>
          <a:p>
            <a:pPr>
              <a:defRPr b="0" i="0"/>
            </a:pPr>
            <a:r>
              <a:rPr lang="en-GB" sz="2000" b="1" dirty="0"/>
              <a:t>Strategies for parental engagement in maths</a:t>
            </a:r>
          </a:p>
          <a:p>
            <a:pPr>
              <a:defRPr b="0" i="0"/>
            </a:pPr>
            <a:r>
              <a:rPr lang="1106" sz="2000" b="1" dirty="0"/>
              <a:t>Strategaethau ar gyfer ymgysyllt</a:t>
            </a:r>
            <a:r>
              <a:rPr lang="cy-GB" sz="2000" b="1" noProof="0" dirty="0"/>
              <a:t>iad</a:t>
            </a:r>
            <a:r>
              <a:rPr lang="1106" sz="2000" b="1" dirty="0"/>
              <a:t> rhieni mewn mathemateg</a:t>
            </a:r>
          </a:p>
        </p:txBody>
      </p:sp>
      <p:sp>
        <p:nvSpPr>
          <p:cNvPr id="8" name="TextBox 7">
            <a:extLst>
              <a:ext uri="{FF2B5EF4-FFF2-40B4-BE49-F238E27FC236}">
                <a16:creationId xmlns:a16="http://schemas.microsoft.com/office/drawing/2014/main" id="{64B1C97A-2BDA-88AE-2862-EFB87EB029BD}"/>
              </a:ext>
            </a:extLst>
          </p:cNvPr>
          <p:cNvSpPr txBox="1"/>
          <p:nvPr/>
        </p:nvSpPr>
        <p:spPr>
          <a:xfrm>
            <a:off x="4790853" y="1903476"/>
            <a:ext cx="4052289" cy="3051048"/>
          </a:xfrm>
          <a:prstGeom prst="rect">
            <a:avLst/>
          </a:prstGeom>
          <a:noFill/>
        </p:spPr>
        <p:txBody>
          <a:bodyPr wrap="square" rtlCol="0">
            <a:spAutoFit/>
          </a:bodyPr>
          <a:lstStyle/>
          <a:p>
            <a:pPr>
              <a:spcAft>
                <a:spcPts val="600"/>
              </a:spcAft>
              <a:defRPr b="0" i="0"/>
            </a:pPr>
            <a:r>
              <a:rPr lang="1106" b="1" dirty="0"/>
              <a:t>Cynnwys y plant</a:t>
            </a:r>
          </a:p>
          <a:p>
            <a:pPr marL="285750" indent="-285750">
              <a:spcBef>
                <a:spcPts val="600"/>
              </a:spcBef>
              <a:spcAft>
                <a:spcPts val="600"/>
              </a:spcAft>
              <a:buFont typeface="Arial" pitchFamily="34" charset="0"/>
              <a:buChar char="•"/>
              <a:defRPr b="0" i="0"/>
            </a:pPr>
            <a:r>
              <a:rPr lang="1106" dirty="0"/>
              <a:t>Fideos esboniadol (o'r plant) ar gyfer dulliau</a:t>
            </a:r>
          </a:p>
          <a:p>
            <a:pPr marL="285750" indent="-285750">
              <a:spcBef>
                <a:spcPts val="600"/>
              </a:spcBef>
              <a:spcAft>
                <a:spcPts val="600"/>
              </a:spcAft>
              <a:buFont typeface="Arial" pitchFamily="34" charset="0"/>
              <a:buChar char="•"/>
              <a:defRPr b="0" i="0"/>
            </a:pPr>
            <a:r>
              <a:rPr lang="1106" dirty="0"/>
              <a:t>Llysgenhadon mathemateg</a:t>
            </a:r>
          </a:p>
          <a:p>
            <a:pPr marL="285750" indent="-285750">
              <a:spcBef>
                <a:spcPts val="600"/>
              </a:spcBef>
              <a:spcAft>
                <a:spcPts val="600"/>
              </a:spcAft>
              <a:buFont typeface="Arial" pitchFamily="34" charset="0"/>
              <a:buChar char="•"/>
              <a:defRPr b="0" i="0"/>
            </a:pPr>
            <a:r>
              <a:rPr lang="1106" dirty="0"/>
              <a:t>Gweithdai gyda'r plant</a:t>
            </a:r>
          </a:p>
          <a:p>
            <a:pPr marL="285750" indent="-285750">
              <a:spcBef>
                <a:spcPts val="600"/>
              </a:spcBef>
              <a:spcAft>
                <a:spcPts val="600"/>
              </a:spcAft>
              <a:buFont typeface="Arial" pitchFamily="34" charset="0"/>
              <a:buChar char="•"/>
              <a:defRPr b="0" i="0"/>
            </a:pPr>
            <a:r>
              <a:rPr lang="1106" dirty="0"/>
              <a:t>Gwahoddiadau gan y plant</a:t>
            </a:r>
          </a:p>
          <a:p>
            <a:pPr marL="285750" indent="-285750">
              <a:spcBef>
                <a:spcPts val="600"/>
              </a:spcBef>
              <a:spcAft>
                <a:spcPts val="600"/>
              </a:spcAft>
              <a:buFont typeface="Arial" pitchFamily="34" charset="0"/>
              <a:buChar char="•"/>
              <a:defRPr b="0" i="0"/>
            </a:pPr>
            <a:r>
              <a:rPr lang="1106" dirty="0"/>
              <a:t>Gwahodd y rhieni i wersi mathemateg</a:t>
            </a:r>
          </a:p>
        </p:txBody>
      </p:sp>
      <p:cxnSp>
        <p:nvCxnSpPr>
          <p:cNvPr id="5" name="Straight Connector 4">
            <a:extLst>
              <a:ext uri="{FF2B5EF4-FFF2-40B4-BE49-F238E27FC236}">
                <a16:creationId xmlns:a16="http://schemas.microsoft.com/office/drawing/2014/main" id="{C0D3E36D-D1DB-13D4-C01C-4BA1E208FDD3}"/>
              </a:ext>
            </a:extLst>
          </p:cNvPr>
          <p:cNvCxnSpPr>
            <a:cxnSpLocks/>
          </p:cNvCxnSpPr>
          <p:nvPr/>
        </p:nvCxnSpPr>
        <p:spPr>
          <a:xfrm>
            <a:off x="4541441" y="1729805"/>
            <a:ext cx="0" cy="3363403"/>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
        <p:nvSpPr>
          <p:cNvPr id="6" name="TextBox 7">
            <a:extLst>
              <a:ext uri="{FF2B5EF4-FFF2-40B4-BE49-F238E27FC236}">
                <a16:creationId xmlns:a16="http://schemas.microsoft.com/office/drawing/2014/main" id="{64B1C97A-2BDA-88AE-2862-EFB87EB029BD}"/>
              </a:ext>
            </a:extLst>
          </p:cNvPr>
          <p:cNvSpPr txBox="1"/>
          <p:nvPr/>
        </p:nvSpPr>
        <p:spPr>
          <a:xfrm>
            <a:off x="497244" y="1903476"/>
            <a:ext cx="4044197" cy="280076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GB" b="1" dirty="0"/>
              <a:t>Involving children</a:t>
            </a:r>
          </a:p>
          <a:p>
            <a:pPr marL="285750" indent="-285750">
              <a:spcBef>
                <a:spcPts val="600"/>
              </a:spcBef>
              <a:spcAft>
                <a:spcPts val="600"/>
              </a:spcAft>
              <a:buFont typeface="Arial" panose="020B0604020202020204" pitchFamily="34" charset="0"/>
              <a:buChar char="•"/>
            </a:pPr>
            <a:r>
              <a:rPr lang="en-GB" dirty="0"/>
              <a:t>‘How to’ videos for methods (of children)</a:t>
            </a:r>
          </a:p>
          <a:p>
            <a:pPr marL="285750" indent="-285750">
              <a:spcBef>
                <a:spcPts val="600"/>
              </a:spcBef>
              <a:spcAft>
                <a:spcPts val="600"/>
              </a:spcAft>
              <a:buFont typeface="Arial" panose="020B0604020202020204" pitchFamily="34" charset="0"/>
              <a:buChar char="•"/>
            </a:pPr>
            <a:r>
              <a:rPr lang="en-GB" dirty="0"/>
              <a:t>Maths ambassadors</a:t>
            </a:r>
          </a:p>
          <a:p>
            <a:pPr marL="285750" indent="-285750">
              <a:spcBef>
                <a:spcPts val="600"/>
              </a:spcBef>
              <a:spcAft>
                <a:spcPts val="600"/>
              </a:spcAft>
              <a:buFont typeface="Arial" panose="020B0604020202020204" pitchFamily="34" charset="0"/>
              <a:buChar char="•"/>
            </a:pPr>
            <a:r>
              <a:rPr lang="en-GB" dirty="0"/>
              <a:t>Workshops with children</a:t>
            </a:r>
          </a:p>
          <a:p>
            <a:pPr marL="285750" indent="-285750">
              <a:spcBef>
                <a:spcPts val="600"/>
              </a:spcBef>
              <a:spcAft>
                <a:spcPts val="600"/>
              </a:spcAft>
              <a:buFont typeface="Arial" panose="020B0604020202020204" pitchFamily="34" charset="0"/>
              <a:buChar char="•"/>
            </a:pPr>
            <a:r>
              <a:rPr lang="en-GB" dirty="0"/>
              <a:t>Invitations by children</a:t>
            </a:r>
          </a:p>
          <a:p>
            <a:pPr marL="285750" indent="-285750">
              <a:spcBef>
                <a:spcPts val="600"/>
              </a:spcBef>
              <a:spcAft>
                <a:spcPts val="600"/>
              </a:spcAft>
              <a:buFont typeface="Arial" panose="020B0604020202020204" pitchFamily="34" charset="0"/>
              <a:buChar char="•"/>
            </a:pPr>
            <a:r>
              <a:rPr lang="en-GB" dirty="0"/>
              <a:t>Parents invited into maths lessons</a:t>
            </a:r>
          </a:p>
        </p:txBody>
      </p:sp>
    </p:spTree>
    <p:extLst>
      <p:ext uri="{BB962C8B-B14F-4D97-AF65-F5344CB8AC3E}">
        <p14:creationId xmlns:p14="http://schemas.microsoft.com/office/powerpoint/2010/main" val="416449044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1EA8E-276E-BFE8-673B-083704C0ED83}"/>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FEC24239-7C75-95AB-804D-C9A3071EF15A}"/>
              </a:ext>
            </a:extLst>
          </p:cNvPr>
          <p:cNvSpPr txBox="1"/>
          <p:nvPr/>
        </p:nvSpPr>
        <p:spPr>
          <a:xfrm>
            <a:off x="4748864" y="1582155"/>
            <a:ext cx="4245503" cy="2431435"/>
          </a:xfrm>
          <a:prstGeom prst="rect">
            <a:avLst/>
          </a:prstGeom>
          <a:noFill/>
        </p:spPr>
        <p:txBody>
          <a:bodyPr wrap="square" rtlCol="0">
            <a:spAutoFit/>
          </a:bodyPr>
          <a:lstStyle/>
          <a:p>
            <a:pPr>
              <a:spcBef>
                <a:spcPts val="600"/>
              </a:spcBef>
              <a:spcAft>
                <a:spcPts val="600"/>
              </a:spcAft>
              <a:defRPr b="0" i="0"/>
            </a:pPr>
            <a:r>
              <a:rPr lang="1106" sz="1600" b="1" dirty="0"/>
              <a:t>Adnoddau i rieni</a:t>
            </a:r>
          </a:p>
          <a:p>
            <a:pPr marL="285750" indent="-285750">
              <a:spcBef>
                <a:spcPts val="600"/>
              </a:spcBef>
              <a:spcAft>
                <a:spcPts val="600"/>
              </a:spcAft>
              <a:buFont typeface="Arial" pitchFamily="34" charset="0"/>
              <a:buChar char="•"/>
              <a:defRPr b="0" i="0"/>
            </a:pPr>
            <a:r>
              <a:rPr lang="1106" sz="1600" dirty="0"/>
              <a:t>Gweithgareddau llyfr lloffion y Pecyn Cymorth Mathemateg i'r Teulu </a:t>
            </a:r>
          </a:p>
          <a:p>
            <a:pPr marL="285750" indent="-285750">
              <a:spcBef>
                <a:spcPts val="600"/>
              </a:spcBef>
              <a:spcAft>
                <a:spcPts val="600"/>
              </a:spcAft>
              <a:buFont typeface="Arial" pitchFamily="34" charset="0"/>
              <a:buChar char="•"/>
              <a:defRPr b="0" i="0"/>
            </a:pPr>
            <a:r>
              <a:rPr lang="1106" sz="1600" dirty="0"/>
              <a:t>Fideos esboniadol (o'r plant) ar gyfer dulliau</a:t>
            </a:r>
          </a:p>
          <a:p>
            <a:pPr marL="285750" indent="-285750">
              <a:spcBef>
                <a:spcPts val="600"/>
              </a:spcBef>
              <a:spcAft>
                <a:spcPts val="600"/>
              </a:spcAft>
              <a:buFont typeface="Arial" pitchFamily="34" charset="0"/>
              <a:buChar char="•"/>
              <a:defRPr b="0" i="0"/>
            </a:pPr>
            <a:r>
              <a:rPr lang="1106" sz="1600" dirty="0"/>
              <a:t>Polisi cyfrifo cyfeillgar i rieni</a:t>
            </a:r>
          </a:p>
          <a:p>
            <a:pPr marL="285750" indent="-285750">
              <a:spcBef>
                <a:spcPts val="600"/>
              </a:spcBef>
              <a:spcAft>
                <a:spcPts val="600"/>
              </a:spcAft>
              <a:buFont typeface="Arial" pitchFamily="34" charset="0"/>
              <a:buChar char="•"/>
              <a:defRPr b="0" i="0"/>
            </a:pPr>
            <a:r>
              <a:rPr lang="1106" sz="1600" dirty="0">
                <a:hlinkClick r:id="rId2"/>
              </a:rPr>
              <a:t>Geiriadur mathemateg</a:t>
            </a:r>
            <a:r>
              <a:rPr lang="1106" sz="1600" dirty="0"/>
              <a:t> cyfeillgar i rieni</a:t>
            </a:r>
            <a:endParaRPr lang="1106" sz="1600" dirty="0">
              <a:hlinkClick r:id="rId2"/>
            </a:endParaRPr>
          </a:p>
        </p:txBody>
      </p:sp>
      <p:pic>
        <p:nvPicPr>
          <p:cNvPr id="7" name="Picture 6">
            <a:extLst>
              <a:ext uri="{FF2B5EF4-FFF2-40B4-BE49-F238E27FC236}">
                <a16:creationId xmlns:a16="http://schemas.microsoft.com/office/drawing/2014/main" id="{082B3103-2F52-5DB6-3B06-E5CABE15D90F}"/>
              </a:ext>
            </a:extLst>
          </p:cNvPr>
          <p:cNvPicPr>
            <a:picLocks noChangeAspect="1"/>
          </p:cNvPicPr>
          <p:nvPr/>
        </p:nvPicPr>
        <p:blipFill>
          <a:blip r:embed="rId3"/>
          <a:stretch>
            <a:fillRect/>
          </a:stretch>
        </p:blipFill>
        <p:spPr>
          <a:xfrm>
            <a:off x="1921900" y="4301099"/>
            <a:ext cx="4747079" cy="1771057"/>
          </a:xfrm>
          <a:prstGeom prst="rect">
            <a:avLst/>
          </a:prstGeom>
        </p:spPr>
      </p:pic>
      <p:sp>
        <p:nvSpPr>
          <p:cNvPr id="5" name="Text Placeholder 1">
            <a:extLst>
              <a:ext uri="{FF2B5EF4-FFF2-40B4-BE49-F238E27FC236}">
                <a16:creationId xmlns:a16="http://schemas.microsoft.com/office/drawing/2014/main" id="{3805CE5A-FFBD-7028-5125-A9444E9599F8}"/>
              </a:ext>
            </a:extLst>
          </p:cNvPr>
          <p:cNvSpPr txBox="1">
            <a:spLocks/>
          </p:cNvSpPr>
          <p:nvPr/>
        </p:nvSpPr>
        <p:spPr>
          <a:xfrm>
            <a:off x="503238" y="248061"/>
            <a:ext cx="5833551" cy="715209"/>
          </a:xfrm>
          <a:prstGeom prst="rect">
            <a:avLst/>
          </a:prstGeom>
        </p:spPr>
        <p:txBody>
          <a:bodyPr/>
          <a:lstStyle>
            <a:lvl1pPr marL="228600" indent="-228600" algn="l" defTabSz="914400" rtl="0" eaLnBrk="1" latinLnBrk="0" hangingPunct="1">
              <a:lnSpc>
                <a:spcPct val="90000"/>
              </a:lnSpc>
              <a:spcBef>
                <a:spcPts val="1000"/>
              </a:spcBef>
              <a:buFontTx/>
              <a:buNone/>
              <a:defRPr sz="1600" b="1" kern="1200">
                <a:solidFill>
                  <a:srgbClr val="951B81"/>
                </a:solidFill>
                <a:latin typeface="+mj-lt"/>
                <a:ea typeface="+mn-ea"/>
                <a:cs typeface="Rubik Medium" panose="02000604000000020004" pitchFamily="2" charset="-79"/>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a:defRPr b="0" i="0"/>
            </a:pPr>
            <a:r>
              <a:rPr lang="en-GB" sz="2000" dirty="0">
                <a:latin typeface="+mn-lt"/>
              </a:rPr>
              <a:t>Strategies for parental engagement in maths</a:t>
            </a:r>
          </a:p>
          <a:p>
            <a:pPr>
              <a:defRPr b="0" i="0"/>
            </a:pPr>
            <a:r>
              <a:rPr lang="1106" sz="2000" dirty="0">
                <a:latin typeface="+mn-lt"/>
              </a:rPr>
              <a:t>Strategaethau ar gyfer ymgysyllt</a:t>
            </a:r>
            <a:r>
              <a:rPr lang="cy-GB" sz="2000" noProof="0" dirty="0">
                <a:latin typeface="+mn-lt"/>
              </a:rPr>
              <a:t>iad</a:t>
            </a:r>
            <a:r>
              <a:rPr lang="1106" sz="2000" dirty="0">
                <a:latin typeface="+mn-lt"/>
              </a:rPr>
              <a:t> rhieni mewn mathemateg</a:t>
            </a:r>
          </a:p>
        </p:txBody>
      </p:sp>
      <p:sp>
        <p:nvSpPr>
          <p:cNvPr id="2" name="TextBox 7">
            <a:extLst>
              <a:ext uri="{FF2B5EF4-FFF2-40B4-BE49-F238E27FC236}">
                <a16:creationId xmlns:a16="http://schemas.microsoft.com/office/drawing/2014/main" id="{FEC24239-7C75-95AB-804D-C9A3071EF15A}"/>
              </a:ext>
            </a:extLst>
          </p:cNvPr>
          <p:cNvSpPr txBox="1"/>
          <p:nvPr/>
        </p:nvSpPr>
        <p:spPr>
          <a:xfrm>
            <a:off x="503238" y="1582155"/>
            <a:ext cx="3739577" cy="243143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GB" sz="1600" b="1" dirty="0"/>
              <a:t>Resources for parents</a:t>
            </a:r>
          </a:p>
          <a:p>
            <a:pPr marL="285750" indent="-285750">
              <a:spcBef>
                <a:spcPts val="600"/>
              </a:spcBef>
              <a:spcAft>
                <a:spcPts val="600"/>
              </a:spcAft>
              <a:buFont typeface="Arial" panose="020B0604020202020204" pitchFamily="34" charset="0"/>
              <a:buChar char="•"/>
            </a:pPr>
            <a:r>
              <a:rPr lang="en-GB" sz="1600" dirty="0"/>
              <a:t>Family Maths Toolkit scrapbook activities</a:t>
            </a:r>
          </a:p>
          <a:p>
            <a:pPr marL="285750" indent="-285750">
              <a:spcBef>
                <a:spcPts val="600"/>
              </a:spcBef>
              <a:spcAft>
                <a:spcPts val="600"/>
              </a:spcAft>
              <a:buFont typeface="Arial" panose="020B0604020202020204" pitchFamily="34" charset="0"/>
              <a:buChar char="•"/>
            </a:pPr>
            <a:r>
              <a:rPr lang="en-GB" sz="1600" dirty="0"/>
              <a:t>‘How to’ videos for methods (of children)</a:t>
            </a:r>
          </a:p>
          <a:p>
            <a:pPr marL="285750" indent="-285750">
              <a:spcBef>
                <a:spcPts val="600"/>
              </a:spcBef>
              <a:spcAft>
                <a:spcPts val="600"/>
              </a:spcAft>
              <a:buFont typeface="Arial" panose="020B0604020202020204" pitchFamily="34" charset="0"/>
              <a:buChar char="•"/>
            </a:pPr>
            <a:r>
              <a:rPr lang="en-GB" sz="1600" dirty="0"/>
              <a:t>Parent friendly calculation policy</a:t>
            </a:r>
          </a:p>
          <a:p>
            <a:pPr marL="285750" indent="-285750">
              <a:spcBef>
                <a:spcPts val="600"/>
              </a:spcBef>
              <a:spcAft>
                <a:spcPts val="600"/>
              </a:spcAft>
              <a:buFont typeface="Arial" panose="020B0604020202020204" pitchFamily="34" charset="0"/>
              <a:buChar char="•"/>
            </a:pPr>
            <a:r>
              <a:rPr lang="en-GB" sz="1600" dirty="0">
                <a:hlinkClick r:id="rId2"/>
              </a:rPr>
              <a:t>Maths dictionary </a:t>
            </a:r>
            <a:r>
              <a:rPr lang="en-GB" sz="1600" dirty="0"/>
              <a:t>for parents</a:t>
            </a:r>
          </a:p>
        </p:txBody>
      </p:sp>
      <p:cxnSp>
        <p:nvCxnSpPr>
          <p:cNvPr id="3" name="Straight Connector 2">
            <a:extLst>
              <a:ext uri="{FF2B5EF4-FFF2-40B4-BE49-F238E27FC236}">
                <a16:creationId xmlns:a16="http://schemas.microsoft.com/office/drawing/2014/main" id="{42BBDDD8-5B53-7FCB-E6E9-F4F7F1B501B9}"/>
              </a:ext>
            </a:extLst>
          </p:cNvPr>
          <p:cNvCxnSpPr>
            <a:cxnSpLocks/>
          </p:cNvCxnSpPr>
          <p:nvPr/>
        </p:nvCxnSpPr>
        <p:spPr>
          <a:xfrm>
            <a:off x="4395137" y="1464629"/>
            <a:ext cx="0" cy="2631883"/>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57786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8AB35-5B6B-966E-43E1-110A06B06E5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966626A-D468-D4BE-4974-62498E804F3A}"/>
              </a:ext>
            </a:extLst>
          </p:cNvPr>
          <p:cNvSpPr>
            <a:spLocks noGrp="1"/>
          </p:cNvSpPr>
          <p:nvPr>
            <p:ph type="body" sz="quarter" idx="11"/>
          </p:nvPr>
        </p:nvSpPr>
        <p:spPr>
          <a:xfrm>
            <a:off x="503238" y="579437"/>
            <a:ext cx="6007290" cy="751422"/>
          </a:xfrm>
        </p:spPr>
        <p:txBody>
          <a:bodyPr/>
          <a:lstStyle/>
          <a:p>
            <a:pPr>
              <a:defRPr b="0" i="0"/>
            </a:pPr>
            <a:r>
              <a:rPr lang="en-GB" sz="2000" b="1" dirty="0"/>
              <a:t>Strategies for parental engagement in maths</a:t>
            </a:r>
          </a:p>
          <a:p>
            <a:pPr>
              <a:defRPr b="0" i="0"/>
            </a:pPr>
            <a:r>
              <a:rPr lang="1106" sz="2000" b="1" dirty="0"/>
              <a:t>Strategaethau ar gyfer ymgysyllt</a:t>
            </a:r>
            <a:r>
              <a:rPr lang="cy-GB" sz="2000" b="1" noProof="0" dirty="0"/>
              <a:t>iad</a:t>
            </a:r>
            <a:r>
              <a:rPr lang="1106" sz="2000" b="1" dirty="0"/>
              <a:t> rhieni mewn mathemateg</a:t>
            </a:r>
          </a:p>
        </p:txBody>
      </p:sp>
      <p:sp>
        <p:nvSpPr>
          <p:cNvPr id="8" name="TextBox 7">
            <a:extLst>
              <a:ext uri="{FF2B5EF4-FFF2-40B4-BE49-F238E27FC236}">
                <a16:creationId xmlns:a16="http://schemas.microsoft.com/office/drawing/2014/main" id="{B876FEC8-F424-7212-F457-58BC0053F46A}"/>
              </a:ext>
            </a:extLst>
          </p:cNvPr>
          <p:cNvSpPr txBox="1"/>
          <p:nvPr/>
        </p:nvSpPr>
        <p:spPr>
          <a:xfrm>
            <a:off x="5076651" y="1988383"/>
            <a:ext cx="3828105" cy="1998436"/>
          </a:xfrm>
          <a:prstGeom prst="rect">
            <a:avLst/>
          </a:prstGeom>
          <a:noFill/>
        </p:spPr>
        <p:txBody>
          <a:bodyPr wrap="square" lIns="91440" tIns="45720" rIns="91440" bIns="45720" rtlCol="0" anchor="t">
            <a:spAutoFit/>
          </a:bodyPr>
          <a:lstStyle/>
          <a:p>
            <a:pPr>
              <a:defRPr b="0" i="0"/>
            </a:pPr>
            <a:r>
              <a:rPr lang="1106" b="1" dirty="0"/>
              <a:t>Chwalu rhwystrau</a:t>
            </a:r>
          </a:p>
          <a:p>
            <a:pPr marL="285750" indent="-285750">
              <a:spcBef>
                <a:spcPts val="600"/>
              </a:spcBef>
              <a:spcAft>
                <a:spcPts val="600"/>
              </a:spcAft>
              <a:buFont typeface="Arial" pitchFamily="34" charset="0"/>
              <a:buChar char="•"/>
              <a:defRPr b="0" i="0"/>
            </a:pPr>
            <a:r>
              <a:rPr lang="1106" dirty="0"/>
              <a:t>Gofal plant ar gael</a:t>
            </a:r>
          </a:p>
          <a:p>
            <a:pPr marL="285750" indent="-285750">
              <a:spcBef>
                <a:spcPts val="600"/>
              </a:spcBef>
              <a:spcAft>
                <a:spcPts val="600"/>
              </a:spcAft>
              <a:buFont typeface="Arial" pitchFamily="34" charset="0"/>
              <a:buChar char="•"/>
              <a:defRPr b="0" i="0"/>
            </a:pPr>
            <a:r>
              <a:rPr lang="1106" dirty="0"/>
              <a:t>Annog dysgu yn iaith y cartref</a:t>
            </a:r>
          </a:p>
          <a:p>
            <a:pPr marL="285750" indent="-285750">
              <a:spcBef>
                <a:spcPts val="600"/>
              </a:spcBef>
              <a:spcAft>
                <a:spcPts val="600"/>
              </a:spcAft>
              <a:buFont typeface="Arial" pitchFamily="34" charset="0"/>
              <a:buChar char="•"/>
              <a:defRPr b="0" i="0"/>
            </a:pPr>
            <a:r>
              <a:rPr lang="1106" dirty="0"/>
              <a:t>Lleoliad ac amseroedd hyblyg</a:t>
            </a:r>
          </a:p>
          <a:p>
            <a:pPr marL="285750" indent="-285750">
              <a:spcBef>
                <a:spcPts val="600"/>
              </a:spcBef>
              <a:spcAft>
                <a:spcPts val="600"/>
              </a:spcAft>
              <a:buFont typeface="Arial" pitchFamily="34" charset="0"/>
              <a:buChar char="•"/>
              <a:defRPr b="0" i="0"/>
            </a:pPr>
            <a:r>
              <a:rPr lang="1106" dirty="0">
                <a:ea typeface="Lato"/>
                <a:cs typeface="Lato"/>
              </a:rPr>
              <a:t>Cyfieithiadau</a:t>
            </a:r>
          </a:p>
        </p:txBody>
      </p:sp>
      <p:sp>
        <p:nvSpPr>
          <p:cNvPr id="5" name="TextBox 7">
            <a:extLst>
              <a:ext uri="{FF2B5EF4-FFF2-40B4-BE49-F238E27FC236}">
                <a16:creationId xmlns:a16="http://schemas.microsoft.com/office/drawing/2014/main" id="{B876FEC8-F424-7212-F457-58BC0053F46A}"/>
              </a:ext>
            </a:extLst>
          </p:cNvPr>
          <p:cNvSpPr txBox="1"/>
          <p:nvPr/>
        </p:nvSpPr>
        <p:spPr>
          <a:xfrm>
            <a:off x="659233" y="1988383"/>
            <a:ext cx="3820461" cy="229293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t>Removing barriers</a:t>
            </a:r>
          </a:p>
          <a:p>
            <a:pPr marL="285750" indent="-285750">
              <a:spcBef>
                <a:spcPts val="600"/>
              </a:spcBef>
              <a:spcAft>
                <a:spcPts val="600"/>
              </a:spcAft>
              <a:buFont typeface="Arial" panose="020B0604020202020204" pitchFamily="34" charset="0"/>
              <a:buChar char="•"/>
            </a:pPr>
            <a:r>
              <a:rPr lang="en-GB" dirty="0"/>
              <a:t>Childcare available</a:t>
            </a:r>
          </a:p>
          <a:p>
            <a:pPr marL="285750" indent="-285750">
              <a:spcBef>
                <a:spcPts val="600"/>
              </a:spcBef>
              <a:spcAft>
                <a:spcPts val="600"/>
              </a:spcAft>
              <a:buFont typeface="Arial" panose="020B0604020202020204" pitchFamily="34" charset="0"/>
              <a:buChar char="•"/>
            </a:pPr>
            <a:r>
              <a:rPr lang="en-GB" dirty="0"/>
              <a:t>Encourage learning in home language</a:t>
            </a:r>
          </a:p>
          <a:p>
            <a:pPr marL="285750" indent="-285750">
              <a:spcBef>
                <a:spcPts val="600"/>
              </a:spcBef>
              <a:spcAft>
                <a:spcPts val="600"/>
              </a:spcAft>
              <a:buFont typeface="Arial" panose="020B0604020202020204" pitchFamily="34" charset="0"/>
              <a:buChar char="•"/>
            </a:pPr>
            <a:r>
              <a:rPr lang="en-GB" dirty="0"/>
              <a:t>Flexible location and timings</a:t>
            </a:r>
          </a:p>
          <a:p>
            <a:pPr marL="285750" indent="-285750">
              <a:spcBef>
                <a:spcPts val="600"/>
              </a:spcBef>
              <a:spcAft>
                <a:spcPts val="600"/>
              </a:spcAft>
              <a:buFont typeface="Arial" panose="020B0604020202020204" pitchFamily="34" charset="0"/>
              <a:buChar char="•"/>
            </a:pPr>
            <a:r>
              <a:rPr lang="en-GB" dirty="0">
                <a:ea typeface="Lato"/>
                <a:cs typeface="Lato"/>
              </a:rPr>
              <a:t>Translations </a:t>
            </a:r>
          </a:p>
        </p:txBody>
      </p:sp>
      <p:cxnSp>
        <p:nvCxnSpPr>
          <p:cNvPr id="6" name="Straight Connector 5">
            <a:extLst>
              <a:ext uri="{FF2B5EF4-FFF2-40B4-BE49-F238E27FC236}">
                <a16:creationId xmlns:a16="http://schemas.microsoft.com/office/drawing/2014/main" id="{2B0BB898-AE29-8A0F-1836-987E3814DB2D}"/>
              </a:ext>
            </a:extLst>
          </p:cNvPr>
          <p:cNvCxnSpPr>
            <a:cxnSpLocks/>
          </p:cNvCxnSpPr>
          <p:nvPr/>
        </p:nvCxnSpPr>
        <p:spPr>
          <a:xfrm>
            <a:off x="4449135" y="1969475"/>
            <a:ext cx="0" cy="2631883"/>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9343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A826A-9964-0E59-4EA4-206F2FED944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49855C1-1041-6927-2EEE-05DFEC8E89C2}"/>
              </a:ext>
            </a:extLst>
          </p:cNvPr>
          <p:cNvSpPr>
            <a:spLocks noGrp="1"/>
          </p:cNvSpPr>
          <p:nvPr>
            <p:ph type="body" sz="quarter" idx="11"/>
          </p:nvPr>
        </p:nvSpPr>
        <p:spPr>
          <a:xfrm>
            <a:off x="503238" y="579437"/>
            <a:ext cx="6034721" cy="724262"/>
          </a:xfrm>
        </p:spPr>
        <p:txBody>
          <a:bodyPr/>
          <a:lstStyle/>
          <a:p>
            <a:pPr>
              <a:defRPr b="0" i="0"/>
            </a:pPr>
            <a:r>
              <a:rPr lang="en-GB" sz="2000" b="1" dirty="0"/>
              <a:t>Strategies for parental engagement in maths</a:t>
            </a:r>
          </a:p>
          <a:p>
            <a:pPr>
              <a:defRPr b="0" i="0"/>
            </a:pPr>
            <a:r>
              <a:rPr lang="1106" sz="2000" b="1" dirty="0"/>
              <a:t>Strategaethau ar gyfer ymgysyllt</a:t>
            </a:r>
            <a:r>
              <a:rPr lang="cy-GB" sz="2000" b="1" noProof="0" dirty="0"/>
              <a:t>iad</a:t>
            </a:r>
            <a:r>
              <a:rPr lang="1106" sz="2000" b="1" dirty="0"/>
              <a:t> rhieni mewn mathemateg</a:t>
            </a:r>
          </a:p>
        </p:txBody>
      </p:sp>
      <p:sp>
        <p:nvSpPr>
          <p:cNvPr id="8" name="TextBox 7">
            <a:extLst>
              <a:ext uri="{FF2B5EF4-FFF2-40B4-BE49-F238E27FC236}">
                <a16:creationId xmlns:a16="http://schemas.microsoft.com/office/drawing/2014/main" id="{68150162-6567-A625-4827-E1B286EADBF4}"/>
              </a:ext>
            </a:extLst>
          </p:cNvPr>
          <p:cNvSpPr txBox="1"/>
          <p:nvPr/>
        </p:nvSpPr>
        <p:spPr>
          <a:xfrm>
            <a:off x="5185990" y="2208657"/>
            <a:ext cx="3502153" cy="1922160"/>
          </a:xfrm>
          <a:prstGeom prst="rect">
            <a:avLst/>
          </a:prstGeom>
          <a:noFill/>
        </p:spPr>
        <p:txBody>
          <a:bodyPr wrap="square" rtlCol="0">
            <a:spAutoFit/>
          </a:bodyPr>
          <a:lstStyle/>
          <a:p>
            <a:pPr>
              <a:spcBef>
                <a:spcPts val="600"/>
              </a:spcBef>
              <a:spcAft>
                <a:spcPts val="600"/>
              </a:spcAft>
              <a:defRPr b="0" i="0"/>
            </a:pPr>
            <a:r>
              <a:rPr lang="1106" b="1" dirty="0"/>
              <a:t>Dull ysgol gyfan</a:t>
            </a:r>
          </a:p>
          <a:p>
            <a:pPr marL="285750" indent="-285750">
              <a:spcBef>
                <a:spcPts val="600"/>
              </a:spcBef>
              <a:spcAft>
                <a:spcPts val="600"/>
              </a:spcAft>
              <a:buFont typeface="Arial" pitchFamily="34" charset="0"/>
              <a:buChar char="•"/>
              <a:defRPr b="0" i="0"/>
            </a:pPr>
            <a:r>
              <a:rPr lang="1106" dirty="0"/>
              <a:t>Cymdeithas Rhieni ac Athrawon</a:t>
            </a:r>
          </a:p>
          <a:p>
            <a:pPr marL="285750" indent="-285750">
              <a:spcBef>
                <a:spcPts val="600"/>
              </a:spcBef>
              <a:spcAft>
                <a:spcPts val="600"/>
              </a:spcAft>
              <a:buFont typeface="Arial" pitchFamily="34" charset="0"/>
              <a:buChar char="•"/>
              <a:defRPr b="0" i="0"/>
            </a:pPr>
            <a:r>
              <a:rPr lang="1106" dirty="0"/>
              <a:t>Rhiant-lywodraethwr</a:t>
            </a:r>
          </a:p>
          <a:p>
            <a:pPr marL="285750" indent="-285750">
              <a:spcBef>
                <a:spcPts val="600"/>
              </a:spcBef>
              <a:spcAft>
                <a:spcPts val="600"/>
              </a:spcAft>
              <a:buFont typeface="Arial" pitchFamily="34" charset="0"/>
              <a:buChar char="•"/>
              <a:defRPr b="0" i="0"/>
            </a:pPr>
            <a:r>
              <a:rPr lang="1106" dirty="0"/>
              <a:t>Teilwra'r dulliau cyfathrebu</a:t>
            </a:r>
          </a:p>
        </p:txBody>
      </p:sp>
      <p:sp>
        <p:nvSpPr>
          <p:cNvPr id="5" name="TextBox 7">
            <a:extLst>
              <a:ext uri="{FF2B5EF4-FFF2-40B4-BE49-F238E27FC236}">
                <a16:creationId xmlns:a16="http://schemas.microsoft.com/office/drawing/2014/main" id="{68150162-6567-A625-4827-E1B286EADBF4}"/>
              </a:ext>
            </a:extLst>
          </p:cNvPr>
          <p:cNvSpPr txBox="1"/>
          <p:nvPr/>
        </p:nvSpPr>
        <p:spPr>
          <a:xfrm>
            <a:off x="895036" y="2208657"/>
            <a:ext cx="3495159" cy="166199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GB" b="1" dirty="0"/>
              <a:t>Whole school approach</a:t>
            </a:r>
          </a:p>
          <a:p>
            <a:pPr marL="285750" indent="-285750">
              <a:spcBef>
                <a:spcPts val="600"/>
              </a:spcBef>
              <a:spcAft>
                <a:spcPts val="600"/>
              </a:spcAft>
              <a:buFont typeface="Arial" panose="020B0604020202020204" pitchFamily="34" charset="0"/>
              <a:buChar char="•"/>
            </a:pPr>
            <a:r>
              <a:rPr lang="en-GB" dirty="0"/>
              <a:t>PTA</a:t>
            </a:r>
          </a:p>
          <a:p>
            <a:pPr marL="285750" indent="-285750">
              <a:spcBef>
                <a:spcPts val="600"/>
              </a:spcBef>
              <a:spcAft>
                <a:spcPts val="600"/>
              </a:spcAft>
              <a:buFont typeface="Arial" panose="020B0604020202020204" pitchFamily="34" charset="0"/>
              <a:buChar char="•"/>
            </a:pPr>
            <a:r>
              <a:rPr lang="en-GB" dirty="0"/>
              <a:t>Parent governor</a:t>
            </a:r>
          </a:p>
          <a:p>
            <a:pPr marL="285750" indent="-285750">
              <a:spcBef>
                <a:spcPts val="600"/>
              </a:spcBef>
              <a:spcAft>
                <a:spcPts val="600"/>
              </a:spcAft>
              <a:buFont typeface="Arial" panose="020B0604020202020204" pitchFamily="34" charset="0"/>
              <a:buChar char="•"/>
            </a:pPr>
            <a:r>
              <a:rPr lang="en-GB" dirty="0"/>
              <a:t>Tailor communications</a:t>
            </a:r>
          </a:p>
        </p:txBody>
      </p:sp>
      <p:cxnSp>
        <p:nvCxnSpPr>
          <p:cNvPr id="6" name="Straight Connector 5">
            <a:extLst>
              <a:ext uri="{FF2B5EF4-FFF2-40B4-BE49-F238E27FC236}">
                <a16:creationId xmlns:a16="http://schemas.microsoft.com/office/drawing/2014/main" id="{6EB5E6D7-31F1-2301-C668-3D039A02F03C}"/>
              </a:ext>
            </a:extLst>
          </p:cNvPr>
          <p:cNvCxnSpPr>
            <a:cxnSpLocks/>
          </p:cNvCxnSpPr>
          <p:nvPr/>
        </p:nvCxnSpPr>
        <p:spPr>
          <a:xfrm>
            <a:off x="4449135" y="1969475"/>
            <a:ext cx="0" cy="2631883"/>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825448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9C5A02-A0C8-B14F-A8D8-D62609B2606B}"/>
              </a:ext>
            </a:extLst>
          </p:cNvPr>
          <p:cNvSpPr>
            <a:spLocks noGrp="1"/>
          </p:cNvSpPr>
          <p:nvPr>
            <p:ph type="body" sz="quarter" idx="11"/>
          </p:nvPr>
        </p:nvSpPr>
        <p:spPr>
          <a:xfrm>
            <a:off x="663014" y="1252367"/>
            <a:ext cx="8137525" cy="784897"/>
          </a:xfrm>
        </p:spPr>
        <p:txBody>
          <a:bodyPr lIns="91440" tIns="45720" rIns="91440" bIns="45720" anchor="t"/>
          <a:lstStyle/>
          <a:p>
            <a:pPr>
              <a:defRPr b="0" i="0"/>
            </a:pPr>
            <a:r>
              <a:rPr lang="en-GB" sz="2000" b="1" dirty="0">
                <a:cs typeface="Rubik Medium" panose="020B0604020202020204" charset="-79"/>
              </a:rPr>
              <a:t>Welcome to National Numeracy’s Parental Engagement Training</a:t>
            </a:r>
          </a:p>
          <a:p>
            <a:pPr>
              <a:defRPr b="0" i="0"/>
            </a:pPr>
            <a:r>
              <a:rPr lang="1106" sz="2000" b="1" dirty="0">
                <a:cs typeface="Rubik Medium" panose="020B0604020202020204" charset="-79"/>
              </a:rPr>
              <a:t>Croeso i Hyfforddiant ar Ymgysylltiad Rhieni National Numeracy</a:t>
            </a:r>
            <a:endParaRPr lang="en-US" dirty="0"/>
          </a:p>
        </p:txBody>
      </p:sp>
      <p:sp>
        <p:nvSpPr>
          <p:cNvPr id="8" name="Text Placeholder 7">
            <a:extLst>
              <a:ext uri="{FF2B5EF4-FFF2-40B4-BE49-F238E27FC236}">
                <a16:creationId xmlns:a16="http://schemas.microsoft.com/office/drawing/2014/main" id="{282B10E5-1089-7DE9-D833-2C54F9527D9C}"/>
              </a:ext>
            </a:extLst>
          </p:cNvPr>
          <p:cNvSpPr>
            <a:spLocks noGrp="1"/>
          </p:cNvSpPr>
          <p:nvPr>
            <p:ph type="body" sz="quarter" idx="13"/>
          </p:nvPr>
        </p:nvSpPr>
        <p:spPr>
          <a:xfrm>
            <a:off x="343461" y="2303923"/>
            <a:ext cx="4110154" cy="1725839"/>
          </a:xfrm>
        </p:spPr>
        <p:txBody>
          <a:bodyPr lIns="91440" tIns="45720" rIns="91440" bIns="45720" anchor="t"/>
          <a:lstStyle/>
          <a:p>
            <a:pPr marL="285750" indent="-285750">
              <a:buFont typeface="Arial"/>
              <a:buChar char="•"/>
              <a:defRPr b="0" i="0"/>
            </a:pPr>
            <a:r>
              <a:rPr lang="en-GB" sz="1800" dirty="0">
                <a:solidFill>
                  <a:schemeClr val="tx1"/>
                </a:solidFill>
                <a:latin typeface="Lato"/>
                <a:ea typeface="Lato"/>
                <a:cs typeface="Lato"/>
              </a:rPr>
              <a:t>The session is being recorded.</a:t>
            </a:r>
          </a:p>
          <a:p>
            <a:pPr marL="285750" indent="-285750">
              <a:buFont typeface="Arial"/>
              <a:buChar char="•"/>
              <a:defRPr b="0" i="0"/>
            </a:pPr>
            <a:r>
              <a:rPr lang="en-GB" sz="1800" dirty="0">
                <a:solidFill>
                  <a:schemeClr val="tx1"/>
                </a:solidFill>
                <a:latin typeface="Lato"/>
                <a:ea typeface="Lato"/>
                <a:cs typeface="Lato"/>
              </a:rPr>
              <a:t>Keep microphones on mute unless speaking.</a:t>
            </a:r>
          </a:p>
          <a:p>
            <a:pPr marL="285750" indent="-285750">
              <a:buFont typeface="Arial"/>
              <a:buChar char="•"/>
              <a:defRPr b="0" i="0"/>
            </a:pPr>
            <a:r>
              <a:rPr lang="en-GB" sz="1800" dirty="0">
                <a:solidFill>
                  <a:schemeClr val="tx1"/>
                </a:solidFill>
                <a:latin typeface="Lato"/>
                <a:ea typeface="Lato"/>
                <a:cs typeface="Lato"/>
              </a:rPr>
              <a:t>If you have questions, please pop them in the chat or raise your hand.</a:t>
            </a:r>
          </a:p>
        </p:txBody>
      </p:sp>
      <p:sp>
        <p:nvSpPr>
          <p:cNvPr id="3" name="TextBox 2">
            <a:extLst>
              <a:ext uri="{FF2B5EF4-FFF2-40B4-BE49-F238E27FC236}">
                <a16:creationId xmlns:a16="http://schemas.microsoft.com/office/drawing/2014/main" id="{F7328C2C-9AC5-2899-DCAA-ABA7A1317697}"/>
              </a:ext>
            </a:extLst>
          </p:cNvPr>
          <p:cNvSpPr txBox="1"/>
          <p:nvPr/>
        </p:nvSpPr>
        <p:spPr>
          <a:xfrm>
            <a:off x="4809742" y="4512602"/>
            <a:ext cx="411015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b="0" i="0"/>
            </a:pPr>
            <a:r>
              <a:rPr lang="1106" sz="2800" b="1" u="sng" dirty="0">
                <a:solidFill>
                  <a:srgbClr val="005377"/>
                </a:solidFill>
                <a:ea typeface="Lato"/>
                <a:cs typeface="Lato"/>
              </a:rPr>
              <a:t>Meddyliwch am:</a:t>
            </a:r>
            <a:r>
              <a:rPr lang="1106" sz="2800" b="1" dirty="0">
                <a:solidFill>
                  <a:srgbClr val="005377"/>
                </a:solidFill>
                <a:ea typeface="Lato"/>
                <a:cs typeface="Lato"/>
              </a:rPr>
              <a:t> </a:t>
            </a:r>
            <a:r>
              <a:rPr lang="1106" sz="2800" b="1" u="none" dirty="0">
                <a:solidFill>
                  <a:srgbClr val="005377"/>
                </a:solidFill>
                <a:ea typeface="Lato"/>
                <a:cs typeface="Lato"/>
              </a:rPr>
              <a:t>Beth yw ymgysylltiad rhieni a pham y mae'n bwysig? </a:t>
            </a:r>
          </a:p>
        </p:txBody>
      </p:sp>
      <p:pic>
        <p:nvPicPr>
          <p:cNvPr id="4" name="Graphic 3" descr="Thought bubble with solid fill">
            <a:extLst>
              <a:ext uri="{FF2B5EF4-FFF2-40B4-BE49-F238E27FC236}">
                <a16:creationId xmlns:a16="http://schemas.microsoft.com/office/drawing/2014/main" id="{F4A84A90-0C9D-67C1-2E29-8AE5045207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7112" y="3874172"/>
            <a:ext cx="818359" cy="798630"/>
          </a:xfrm>
          <a:prstGeom prst="rect">
            <a:avLst/>
          </a:prstGeom>
        </p:spPr>
      </p:pic>
      <p:sp>
        <p:nvSpPr>
          <p:cNvPr id="5" name="Text Placeholder 7">
            <a:extLst>
              <a:ext uri="{FF2B5EF4-FFF2-40B4-BE49-F238E27FC236}">
                <a16:creationId xmlns:a16="http://schemas.microsoft.com/office/drawing/2014/main" id="{9C37F404-8AB4-78B0-9F43-8AB7A0C6099D}"/>
              </a:ext>
            </a:extLst>
          </p:cNvPr>
          <p:cNvSpPr txBox="1">
            <a:spLocks/>
          </p:cNvSpPr>
          <p:nvPr/>
        </p:nvSpPr>
        <p:spPr>
          <a:xfrm>
            <a:off x="4809741" y="2303922"/>
            <a:ext cx="4110154" cy="1725839"/>
          </a:xfrm>
          <a:prstGeom prst="rect">
            <a:avLst/>
          </a:prstGeom>
        </p:spPr>
        <p:txBody>
          <a:bodyPr lIns="91440" tIns="45720" rIns="91440" bIns="45720" anchor="t"/>
          <a:lstStyle>
            <a:lvl1pPr marL="0" indent="-228600" algn="l" defTabSz="914400" rtl="0" eaLnBrk="1" latinLnBrk="0" hangingPunct="1">
              <a:lnSpc>
                <a:spcPct val="90000"/>
              </a:lnSpc>
              <a:spcBef>
                <a:spcPts val="1000"/>
              </a:spcBef>
              <a:buFontTx/>
              <a:buNone/>
              <a:defRPr sz="1500" b="0" i="0" kern="1200">
                <a:solidFill>
                  <a:srgbClr val="951B81"/>
                </a:solidFill>
                <a:latin typeface="Lato" panose="020F0502020204030203" pitchFamily="34" charset="77"/>
                <a:ea typeface="+mn-ea"/>
                <a:cs typeface="+mn-cs"/>
              </a:defRPr>
            </a:lvl1pPr>
            <a:lvl2pPr marL="0" indent="-228600" algn="l" defTabSz="914400" rtl="0" eaLnBrk="1" latinLnBrk="0" hangingPunct="1">
              <a:lnSpc>
                <a:spcPct val="90000"/>
              </a:lnSpc>
              <a:spcBef>
                <a:spcPts val="500"/>
              </a:spcBef>
              <a:buFontTx/>
              <a:buNone/>
              <a:defRPr sz="1200" b="1" i="0" kern="1200" baseline="0">
                <a:solidFill>
                  <a:schemeClr val="tx1"/>
                </a:solidFill>
                <a:latin typeface="Lato" panose="020F0502020204030203" pitchFamily="34" charset="77"/>
                <a:ea typeface="+mn-ea"/>
                <a:cs typeface="+mn-cs"/>
              </a:defRPr>
            </a:lvl2pPr>
            <a:lvl3pPr marL="0" marR="0" indent="-228600" algn="l" defTabSz="914400" rtl="0" eaLnBrk="1" fontAlgn="auto" latinLnBrk="0" hangingPunct="1">
              <a:lnSpc>
                <a:spcPct val="90000"/>
              </a:lnSpc>
              <a:spcBef>
                <a:spcPts val="500"/>
              </a:spcBef>
              <a:spcAft>
                <a:spcPct val="0"/>
              </a:spcAft>
              <a:buClrTx/>
              <a:buSzTx/>
              <a:buFontTx/>
              <a:buNone/>
              <a:defRPr sz="1200" b="0" i="0" kern="1200">
                <a:solidFill>
                  <a:schemeClr val="tx1"/>
                </a:solidFill>
                <a:latin typeface="Lato" panose="020F0502020204030203" pitchFamily="34" charset="77"/>
                <a:ea typeface="+mn-ea"/>
                <a:cs typeface="+mn-cs"/>
              </a:defRPr>
            </a:lvl3pPr>
            <a:lvl4pPr marL="0" marR="0" indent="360000" algn="l" defTabSz="914400" rtl="0" eaLnBrk="1" fontAlgn="auto" latinLnBrk="0" hangingPunct="1">
              <a:lnSpc>
                <a:spcPct val="90000"/>
              </a:lnSpc>
              <a:spcBef>
                <a:spcPts val="500"/>
              </a:spcBef>
              <a:spcAft>
                <a:spcPct val="0"/>
              </a:spcAft>
              <a:buClrTx/>
              <a:buSzTx/>
              <a:buFont typeface="Arial" pitchFamily="34" charset="0"/>
              <a:buChar char="•"/>
              <a:tabLst>
                <a:tab pos="360000" algn="l"/>
              </a:tabLst>
              <a:defRPr sz="1200" b="0" i="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Tx/>
              <a:buNone/>
              <a:defRPr sz="10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285750" indent="-285750">
              <a:buFont typeface="Arial"/>
              <a:buChar char="•"/>
              <a:defRPr b="0" i="0"/>
            </a:pPr>
            <a:r>
              <a:rPr lang="1106" sz="1800" dirty="0">
                <a:solidFill>
                  <a:schemeClr val="tx1"/>
                </a:solidFill>
                <a:latin typeface="Lato"/>
                <a:ea typeface="Lato"/>
                <a:cs typeface="Lato"/>
              </a:rPr>
              <a:t>Cadwch eich microffonau wedi'u tewi oni bai eich bod yn siarad. </a:t>
            </a:r>
          </a:p>
          <a:p>
            <a:pPr marL="285750" indent="-285750">
              <a:buFont typeface="Arial"/>
              <a:buChar char="•"/>
              <a:defRPr b="0" i="0"/>
            </a:pPr>
            <a:r>
              <a:rPr lang="1106" sz="1800" dirty="0">
                <a:solidFill>
                  <a:schemeClr val="tx1"/>
                </a:solidFill>
                <a:latin typeface="Lato"/>
                <a:ea typeface="Lato"/>
                <a:cs typeface="Lato"/>
              </a:rPr>
              <a:t>Mae'r sesiwn hon yn cael ei recordio. </a:t>
            </a:r>
          </a:p>
          <a:p>
            <a:pPr marL="285750" indent="-285750">
              <a:buFont typeface="Arial"/>
              <a:buChar char="•"/>
              <a:defRPr b="0" i="0"/>
            </a:pPr>
            <a:r>
              <a:rPr lang="1106" sz="1800" dirty="0">
                <a:solidFill>
                  <a:schemeClr val="tx1"/>
                </a:solidFill>
                <a:latin typeface="Lato"/>
                <a:ea typeface="Lato"/>
                <a:cs typeface="Lato"/>
              </a:rPr>
              <a:t>Os oes gennych unrhyw gwestiynau, nodwch nhw yn y sgwrs neu codwch eich llaw. </a:t>
            </a:r>
          </a:p>
        </p:txBody>
      </p:sp>
      <p:sp>
        <p:nvSpPr>
          <p:cNvPr id="6" name="TextBox 5">
            <a:extLst>
              <a:ext uri="{FF2B5EF4-FFF2-40B4-BE49-F238E27FC236}">
                <a16:creationId xmlns:a16="http://schemas.microsoft.com/office/drawing/2014/main" id="{C0E3ACC2-F144-507F-E82B-4CDCD2C40E01}"/>
              </a:ext>
            </a:extLst>
          </p:cNvPr>
          <p:cNvSpPr txBox="1"/>
          <p:nvPr/>
        </p:nvSpPr>
        <p:spPr>
          <a:xfrm>
            <a:off x="384853" y="4517212"/>
            <a:ext cx="4068762"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b="0" i="0"/>
            </a:pPr>
            <a:r>
              <a:rPr lang="en-GB" sz="2800" b="1" u="sng" dirty="0">
                <a:solidFill>
                  <a:srgbClr val="005377"/>
                </a:solidFill>
                <a:ea typeface="Lato"/>
                <a:cs typeface="Lato"/>
              </a:rPr>
              <a:t>Think about:</a:t>
            </a:r>
            <a:r>
              <a:rPr lang="en-GB" sz="2800" b="1" dirty="0">
                <a:solidFill>
                  <a:srgbClr val="005377"/>
                </a:solidFill>
                <a:ea typeface="Lato"/>
                <a:cs typeface="Lato"/>
              </a:rPr>
              <a:t> What is parental engagement and why is it important?</a:t>
            </a:r>
            <a:endParaRPr lang="1106" sz="2800" b="1" u="none" dirty="0">
              <a:solidFill>
                <a:srgbClr val="005377"/>
              </a:solidFill>
              <a:ea typeface="Lato"/>
              <a:cs typeface="Lato"/>
            </a:endParaRPr>
          </a:p>
        </p:txBody>
      </p:sp>
      <p:cxnSp>
        <p:nvCxnSpPr>
          <p:cNvPr id="9" name="Straight Connector 8">
            <a:extLst>
              <a:ext uri="{FF2B5EF4-FFF2-40B4-BE49-F238E27FC236}">
                <a16:creationId xmlns:a16="http://schemas.microsoft.com/office/drawing/2014/main" id="{DD720834-E3DA-48F7-CA95-B8FD66031534}"/>
              </a:ext>
            </a:extLst>
          </p:cNvPr>
          <p:cNvCxnSpPr/>
          <p:nvPr/>
        </p:nvCxnSpPr>
        <p:spPr>
          <a:xfrm>
            <a:off x="4572000" y="2212848"/>
            <a:ext cx="0" cy="3684749"/>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464197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F87136-CF7D-7DEC-589D-C68EC0AA188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6808A69-01A7-B83B-2B37-CF99B4FA0247}"/>
              </a:ext>
            </a:extLst>
          </p:cNvPr>
          <p:cNvSpPr>
            <a:spLocks noGrp="1"/>
          </p:cNvSpPr>
          <p:nvPr>
            <p:ph type="body" sz="quarter" idx="11"/>
          </p:nvPr>
        </p:nvSpPr>
        <p:spPr>
          <a:xfrm>
            <a:off x="507759" y="321014"/>
            <a:ext cx="8137525" cy="377825"/>
          </a:xfrm>
        </p:spPr>
        <p:txBody>
          <a:bodyPr/>
          <a:lstStyle/>
          <a:p>
            <a:pPr>
              <a:defRPr b="0" i="0"/>
            </a:pPr>
            <a:r>
              <a:rPr lang="en-GB" sz="2000" b="1" dirty="0"/>
              <a:t>Case Studies – Haydn Primary School</a:t>
            </a:r>
          </a:p>
          <a:p>
            <a:pPr>
              <a:defRPr b="0" i="0"/>
            </a:pPr>
            <a:r>
              <a:rPr lang="en-GB" sz="2000" b="1" dirty="0"/>
              <a:t>A</a:t>
            </a:r>
            <a:r>
              <a:rPr lang="1106" sz="2000" b="1" dirty="0"/>
              <a:t>studiaethau Achos – Ysgol Gynradd Haydn</a:t>
            </a:r>
          </a:p>
        </p:txBody>
      </p:sp>
      <p:sp>
        <p:nvSpPr>
          <p:cNvPr id="8" name="TextBox 7">
            <a:extLst>
              <a:ext uri="{FF2B5EF4-FFF2-40B4-BE49-F238E27FC236}">
                <a16:creationId xmlns:a16="http://schemas.microsoft.com/office/drawing/2014/main" id="{3B9281B5-155E-C6F9-2DBF-37B62FDCEA74}"/>
              </a:ext>
            </a:extLst>
          </p:cNvPr>
          <p:cNvSpPr txBox="1"/>
          <p:nvPr/>
        </p:nvSpPr>
        <p:spPr>
          <a:xfrm>
            <a:off x="5874836" y="5649530"/>
            <a:ext cx="2770448" cy="523220"/>
          </a:xfrm>
          <a:prstGeom prst="rect">
            <a:avLst/>
          </a:prstGeom>
          <a:noFill/>
        </p:spPr>
        <p:txBody>
          <a:bodyPr wrap="square" rtlCol="0">
            <a:spAutoFit/>
          </a:bodyPr>
          <a:lstStyle/>
          <a:p>
            <a:pPr>
              <a:defRPr b="0" i="0"/>
            </a:pPr>
            <a:r>
              <a:rPr lang="en-GB" sz="1400" b="1" dirty="0">
                <a:hlinkClick r:id="rId2"/>
              </a:rPr>
              <a:t>Read the full article here</a:t>
            </a:r>
          </a:p>
          <a:p>
            <a:pPr>
              <a:defRPr b="0" i="0"/>
            </a:pPr>
            <a:r>
              <a:rPr lang="1106" sz="1400" b="1" dirty="0">
                <a:hlinkClick r:id="rId2"/>
              </a:rPr>
              <a:t>Darllenwch yr erthygl lawn yma. </a:t>
            </a:r>
            <a:endParaRPr lang="en-GB" sz="1400" b="1" dirty="0"/>
          </a:p>
        </p:txBody>
      </p:sp>
      <p:sp>
        <p:nvSpPr>
          <p:cNvPr id="10" name="TextBox 9">
            <a:extLst>
              <a:ext uri="{FF2B5EF4-FFF2-40B4-BE49-F238E27FC236}">
                <a16:creationId xmlns:a16="http://schemas.microsoft.com/office/drawing/2014/main" id="{6A4DDA0F-F2BA-0A37-4633-8C669BB551C1}"/>
              </a:ext>
            </a:extLst>
          </p:cNvPr>
          <p:cNvSpPr txBox="1"/>
          <p:nvPr/>
        </p:nvSpPr>
        <p:spPr>
          <a:xfrm>
            <a:off x="3038928" y="1366361"/>
            <a:ext cx="3066144" cy="2893100"/>
          </a:xfrm>
          <a:prstGeom prst="rect">
            <a:avLst/>
          </a:prstGeom>
          <a:noFill/>
        </p:spPr>
        <p:txBody>
          <a:bodyPr wrap="square" rtlCol="0">
            <a:spAutoFit/>
          </a:bodyPr>
          <a:lstStyle/>
          <a:p>
            <a:pPr>
              <a:defRPr b="0" i="0"/>
            </a:pPr>
            <a:r>
              <a:rPr lang="1106" sz="1400" i="1" dirty="0">
                <a:solidFill>
                  <a:srgbClr val="005377"/>
                </a:solidFill>
              </a:rPr>
              <a:t>“Trwy'r llyfrau lloffion, mae ymgysylltiad wedi cynyddu heb os nac oni bai.”</a:t>
            </a:r>
          </a:p>
          <a:p>
            <a:endParaRPr lang="en-GB" sz="1400" i="1" dirty="0">
              <a:solidFill>
                <a:srgbClr val="005377"/>
              </a:solidFill>
            </a:endParaRPr>
          </a:p>
          <a:p>
            <a:pPr>
              <a:defRPr b="0" i="0"/>
            </a:pPr>
            <a:r>
              <a:rPr lang="1106" sz="1400" i="1" dirty="0">
                <a:solidFill>
                  <a:srgbClr val="005377"/>
                </a:solidFill>
              </a:rPr>
              <a:t>“O ran y digwyddiadau mathemateg, aethom ati i ddechrau sgyrsiau gwerthfawr â theuluoedd ynghylch eu safbwyntiau. Nid mater o ‘dewch i ni gael dweud wrthych am fathemateg’ oedd hi, ond ‘sut allwn ni eich cefnogi?’ Y newid hwnnw o ran tacteg, dw i'n meddwl, oedd fwyaf buddiol iddyn nhw.”</a:t>
            </a:r>
          </a:p>
        </p:txBody>
      </p:sp>
      <p:sp>
        <p:nvSpPr>
          <p:cNvPr id="14" name="Rectangle: Top Corners Rounded 13">
            <a:extLst>
              <a:ext uri="{FF2B5EF4-FFF2-40B4-BE49-F238E27FC236}">
                <a16:creationId xmlns:a16="http://schemas.microsoft.com/office/drawing/2014/main" id="{0086954C-38B5-B6E3-BE3C-89A1A1D90485}"/>
              </a:ext>
            </a:extLst>
          </p:cNvPr>
          <p:cNvSpPr/>
          <p:nvPr/>
        </p:nvSpPr>
        <p:spPr>
          <a:xfrm rot="16200000">
            <a:off x="6633574" y="3052827"/>
            <a:ext cx="2134253" cy="2886600"/>
          </a:xfrm>
          <a:prstGeom prst="round2SameRect">
            <a:avLst/>
          </a:prstGeom>
          <a:solidFill>
            <a:srgbClr val="005377"/>
          </a:solidFill>
          <a:ln>
            <a:solidFill>
              <a:srgbClr val="005377"/>
            </a:solid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lstStyle/>
          <a:p>
            <a:pPr algn="ctr">
              <a:defRPr b="0" i="0"/>
            </a:pPr>
            <a:r>
              <a:rPr lang="1106" b="1" i="1" dirty="0">
                <a:solidFill>
                  <a:schemeClr val="bg1"/>
                </a:solidFill>
              </a:rPr>
              <a:t>“Roedd yr athrawon wir yn gwerthfawrogi cael ffenestr i mewn i'r hyn sy'n digwydd gartref. Roedd wedi eu helpu i weithio allan y ffordd orau o ymdrin â'r rhieni.”</a:t>
            </a:r>
          </a:p>
        </p:txBody>
      </p:sp>
      <p:pic>
        <p:nvPicPr>
          <p:cNvPr id="6146" name="Picture 2" descr="A notebook with drawings on it&#10;&#10;Description automatically generated">
            <a:extLst>
              <a:ext uri="{FF2B5EF4-FFF2-40B4-BE49-F238E27FC236}">
                <a16:creationId xmlns:a16="http://schemas.microsoft.com/office/drawing/2014/main" id="{A228EA2C-B300-4FF8-8376-7BC795BD3B9C}"/>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a:fillRect/>
          </a:stretch>
        </p:blipFill>
        <p:spPr bwMode="auto">
          <a:xfrm rot="16200000">
            <a:off x="1197323" y="4229147"/>
            <a:ext cx="1494146" cy="2049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A paper with drawings on it&#10;&#10;Description automatically generated">
            <a:extLst>
              <a:ext uri="{FF2B5EF4-FFF2-40B4-BE49-F238E27FC236}">
                <a16:creationId xmlns:a16="http://schemas.microsoft.com/office/drawing/2014/main" id="{42875050-9E09-9058-0AD4-C70ED1691313}"/>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a:fillRect/>
          </a:stretch>
        </p:blipFill>
        <p:spPr bwMode="auto">
          <a:xfrm>
            <a:off x="3785616" y="4302599"/>
            <a:ext cx="1426464" cy="187015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Top Corners Rounded 2">
            <a:extLst>
              <a:ext uri="{FF2B5EF4-FFF2-40B4-BE49-F238E27FC236}">
                <a16:creationId xmlns:a16="http://schemas.microsoft.com/office/drawing/2014/main" id="{0086954C-38B5-B6E3-BE3C-89A1A1D90485}"/>
              </a:ext>
            </a:extLst>
          </p:cNvPr>
          <p:cNvSpPr/>
          <p:nvPr/>
        </p:nvSpPr>
        <p:spPr>
          <a:xfrm rot="16200000">
            <a:off x="6790015" y="883062"/>
            <a:ext cx="1821370" cy="2886600"/>
          </a:xfrm>
          <a:prstGeom prst="round2SameRect">
            <a:avLst/>
          </a:prstGeom>
          <a:solidFill>
            <a:srgbClr val="951B81"/>
          </a:solidFill>
          <a:ln>
            <a:solidFill>
              <a:srgbClr val="951B81"/>
            </a:solid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b="1" i="1" dirty="0">
                <a:solidFill>
                  <a:schemeClr val="bg1"/>
                </a:solidFill>
              </a:rPr>
              <a:t>“The teachers really appreciated having a window into what’s going on at home. It helped them work out approach to take with parents.”</a:t>
            </a:r>
          </a:p>
        </p:txBody>
      </p:sp>
      <p:sp>
        <p:nvSpPr>
          <p:cNvPr id="4" name="TextBox 9">
            <a:extLst>
              <a:ext uri="{FF2B5EF4-FFF2-40B4-BE49-F238E27FC236}">
                <a16:creationId xmlns:a16="http://schemas.microsoft.com/office/drawing/2014/main" id="{6A4DDA0F-F2BA-0A37-4633-8C669BB551C1}"/>
              </a:ext>
            </a:extLst>
          </p:cNvPr>
          <p:cNvSpPr txBox="1"/>
          <p:nvPr/>
        </p:nvSpPr>
        <p:spPr>
          <a:xfrm>
            <a:off x="389045" y="1366361"/>
            <a:ext cx="2649883" cy="267765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i="1" dirty="0"/>
              <a:t>“Through the scrapbooks, engagement has gone up without a shadow of a doubt.”</a:t>
            </a:r>
          </a:p>
          <a:p>
            <a:endParaRPr lang="en-GB" sz="1400" i="1" dirty="0"/>
          </a:p>
          <a:p>
            <a:r>
              <a:rPr lang="en-GB" sz="1400" i="1" dirty="0"/>
              <a:t>“With the maths events, we started valuable conversations with families about their views. It wasn’t ‘come and be told about maths,’ it was ‘how can we support you?’ That change of tact, I think, was the most beneficial to them.”</a:t>
            </a:r>
          </a:p>
        </p:txBody>
      </p:sp>
    </p:spTree>
    <p:extLst>
      <p:ext uri="{BB962C8B-B14F-4D97-AF65-F5344CB8AC3E}">
        <p14:creationId xmlns:p14="http://schemas.microsoft.com/office/powerpoint/2010/main" val="15938757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E97BC-AA65-624B-6E8C-5184A0F223A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169319F-F617-608D-D443-ADB09D9974E6}"/>
              </a:ext>
            </a:extLst>
          </p:cNvPr>
          <p:cNvSpPr>
            <a:spLocks noGrp="1"/>
          </p:cNvSpPr>
          <p:nvPr>
            <p:ph type="body" sz="quarter" idx="11"/>
          </p:nvPr>
        </p:nvSpPr>
        <p:spPr>
          <a:xfrm>
            <a:off x="503237" y="249610"/>
            <a:ext cx="8137525" cy="377825"/>
          </a:xfrm>
        </p:spPr>
        <p:txBody>
          <a:bodyPr/>
          <a:lstStyle/>
          <a:p>
            <a:pPr>
              <a:defRPr b="0" i="0"/>
            </a:pPr>
            <a:r>
              <a:rPr lang="en-GB" sz="2000" b="1" dirty="0"/>
              <a:t>Case Studies – St Aidan’s Primary School</a:t>
            </a:r>
          </a:p>
          <a:p>
            <a:pPr>
              <a:defRPr b="0" i="0"/>
            </a:pPr>
            <a:r>
              <a:rPr lang="1106" sz="2000" b="1" dirty="0"/>
              <a:t>Astudiaethau Achos – Ysgol Gynradd St Aidan’s</a:t>
            </a:r>
          </a:p>
        </p:txBody>
      </p:sp>
      <p:sp>
        <p:nvSpPr>
          <p:cNvPr id="8" name="TextBox 7">
            <a:extLst>
              <a:ext uri="{FF2B5EF4-FFF2-40B4-BE49-F238E27FC236}">
                <a16:creationId xmlns:a16="http://schemas.microsoft.com/office/drawing/2014/main" id="{27C3ED68-D103-E79A-D284-2EFB38935504}"/>
              </a:ext>
            </a:extLst>
          </p:cNvPr>
          <p:cNvSpPr txBox="1"/>
          <p:nvPr/>
        </p:nvSpPr>
        <p:spPr>
          <a:xfrm>
            <a:off x="5830915" y="5668504"/>
            <a:ext cx="2809847" cy="523220"/>
          </a:xfrm>
          <a:prstGeom prst="rect">
            <a:avLst/>
          </a:prstGeom>
          <a:noFill/>
        </p:spPr>
        <p:txBody>
          <a:bodyPr wrap="square" rtlCol="0">
            <a:spAutoFit/>
          </a:bodyPr>
          <a:lstStyle/>
          <a:p>
            <a:pPr>
              <a:defRPr b="0" i="0"/>
            </a:pPr>
            <a:r>
              <a:rPr lang="en-GB" sz="1400" b="1" dirty="0">
                <a:hlinkClick r:id="rId2"/>
              </a:rPr>
              <a:t>Read the full article here.</a:t>
            </a:r>
          </a:p>
          <a:p>
            <a:pPr>
              <a:defRPr b="0" i="0"/>
            </a:pPr>
            <a:r>
              <a:rPr lang="1106" sz="1400" b="1" dirty="0">
                <a:hlinkClick r:id="rId2"/>
              </a:rPr>
              <a:t>Darllenwch yr erthygl lawn yma. </a:t>
            </a:r>
            <a:endParaRPr lang="en-GB" sz="1400" b="1" dirty="0"/>
          </a:p>
        </p:txBody>
      </p:sp>
      <p:sp>
        <p:nvSpPr>
          <p:cNvPr id="10" name="TextBox 9">
            <a:extLst>
              <a:ext uri="{FF2B5EF4-FFF2-40B4-BE49-F238E27FC236}">
                <a16:creationId xmlns:a16="http://schemas.microsoft.com/office/drawing/2014/main" id="{BB9A177A-2946-975A-BFEF-44F44A0170FB}"/>
              </a:ext>
            </a:extLst>
          </p:cNvPr>
          <p:cNvSpPr txBox="1"/>
          <p:nvPr/>
        </p:nvSpPr>
        <p:spPr>
          <a:xfrm>
            <a:off x="3167075" y="1301955"/>
            <a:ext cx="2809847" cy="2462213"/>
          </a:xfrm>
          <a:prstGeom prst="rect">
            <a:avLst/>
          </a:prstGeom>
          <a:noFill/>
        </p:spPr>
        <p:txBody>
          <a:bodyPr wrap="square" rtlCol="0">
            <a:spAutoFit/>
          </a:bodyPr>
          <a:lstStyle/>
          <a:p>
            <a:pPr>
              <a:defRPr b="0" i="0"/>
            </a:pPr>
            <a:r>
              <a:rPr lang="1106" sz="1400" i="1" dirty="0"/>
              <a:t>“Does gan lawer o'n teuluoedd ddim dyfeisiau. Roedd bod ag adnoddau ar bapur yn golygu eu bod yn gallu cael eu cynnwys yn y dysgu.”</a:t>
            </a:r>
          </a:p>
          <a:p>
            <a:endParaRPr lang="en-GB" sz="1400" i="1" dirty="0"/>
          </a:p>
          <a:p>
            <a:pPr>
              <a:defRPr b="0" i="0"/>
            </a:pPr>
            <a:r>
              <a:rPr lang="1106" sz="1400" i="1" dirty="0"/>
              <a:t>“Dechreuwyd arni trwy gael y rhieni i ddeall gorbryder ynghylch mathemateg, a sut y mae iaith bob dydd o amgylch mathemateg yn effeithio ar y plant.”</a:t>
            </a:r>
          </a:p>
        </p:txBody>
      </p:sp>
      <p:sp>
        <p:nvSpPr>
          <p:cNvPr id="14" name="Rectangle: Top Corners Rounded 13">
            <a:extLst>
              <a:ext uri="{FF2B5EF4-FFF2-40B4-BE49-F238E27FC236}">
                <a16:creationId xmlns:a16="http://schemas.microsoft.com/office/drawing/2014/main" id="{20F8728A-22B0-184D-B2D4-2B7D5A8502A8}"/>
              </a:ext>
            </a:extLst>
          </p:cNvPr>
          <p:cNvSpPr/>
          <p:nvPr/>
        </p:nvSpPr>
        <p:spPr>
          <a:xfrm rot="16200000">
            <a:off x="6696391" y="3165156"/>
            <a:ext cx="2008618" cy="2886600"/>
          </a:xfrm>
          <a:prstGeom prst="round2SameRect">
            <a:avLst/>
          </a:prstGeom>
          <a:solidFill>
            <a:srgbClr val="005377"/>
          </a:solidFill>
          <a:ln>
            <a:solidFill>
              <a:srgbClr val="005377"/>
            </a:solid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lstStyle/>
          <a:p>
            <a:pPr algn="ctr">
              <a:defRPr b="0" i="0"/>
            </a:pPr>
            <a:r>
              <a:rPr lang="1106" sz="1600" b="1" i="1" dirty="0">
                <a:solidFill>
                  <a:schemeClr val="bg1"/>
                </a:solidFill>
              </a:rPr>
              <a:t>“Roedd yn wych bod rhai rhieni yno nad oes ganddynt efallai lawer o ffrindiau eraill sy'n rhieni yng nghymuned yr ysgol; ac roedd yn hyfryd iddyn nhw gael y cyfle i siarad am eu plant a chymdeithasu.”</a:t>
            </a:r>
          </a:p>
        </p:txBody>
      </p:sp>
      <p:pic>
        <p:nvPicPr>
          <p:cNvPr id="7170" name="Picture 2">
            <a:extLst>
              <a:ext uri="{FF2B5EF4-FFF2-40B4-BE49-F238E27FC236}">
                <a16:creationId xmlns:a16="http://schemas.microsoft.com/office/drawing/2014/main" id="{1EB9B209-22EC-C2A5-91E0-949CE0DC8D9B}"/>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87722" y="3839529"/>
            <a:ext cx="3525774" cy="235219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Top Corners Rounded 2">
            <a:extLst>
              <a:ext uri="{FF2B5EF4-FFF2-40B4-BE49-F238E27FC236}">
                <a16:creationId xmlns:a16="http://schemas.microsoft.com/office/drawing/2014/main" id="{20F8728A-22B0-184D-B2D4-2B7D5A8502A8}"/>
              </a:ext>
            </a:extLst>
          </p:cNvPr>
          <p:cNvSpPr/>
          <p:nvPr/>
        </p:nvSpPr>
        <p:spPr>
          <a:xfrm rot="16200000">
            <a:off x="6627508" y="955772"/>
            <a:ext cx="2146385" cy="2886600"/>
          </a:xfrm>
          <a:prstGeom prst="round2SameRect">
            <a:avLst/>
          </a:prstGeom>
          <a:solidFill>
            <a:srgbClr val="951B91"/>
          </a:solidFill>
          <a:ln>
            <a:solidFill>
              <a:srgbClr val="951B91"/>
            </a:solid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i="1" dirty="0">
                <a:solidFill>
                  <a:schemeClr val="bg1"/>
                </a:solidFill>
              </a:rPr>
              <a:t>“It was great that some families were there that maybe don’t have a lot of other parent-friends within the school community, and for them to have the chance to talk about their kids and socialise was lovely.”</a:t>
            </a:r>
          </a:p>
        </p:txBody>
      </p:sp>
      <p:sp>
        <p:nvSpPr>
          <p:cNvPr id="4" name="TextBox 9">
            <a:extLst>
              <a:ext uri="{FF2B5EF4-FFF2-40B4-BE49-F238E27FC236}">
                <a16:creationId xmlns:a16="http://schemas.microsoft.com/office/drawing/2014/main" id="{BB9A177A-2946-975A-BFEF-44F44A0170FB}"/>
              </a:ext>
            </a:extLst>
          </p:cNvPr>
          <p:cNvSpPr txBox="1"/>
          <p:nvPr/>
        </p:nvSpPr>
        <p:spPr>
          <a:xfrm>
            <a:off x="503237" y="1301955"/>
            <a:ext cx="2383360" cy="267765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i="1" dirty="0"/>
              <a:t>“A lot of our families don’t have devices. Having paper-based resources meant they could be included in the learning.”</a:t>
            </a:r>
          </a:p>
          <a:p>
            <a:endParaRPr lang="en-GB" sz="1400" i="1" dirty="0"/>
          </a:p>
          <a:p>
            <a:r>
              <a:rPr lang="en-GB" sz="1400" i="1" dirty="0"/>
              <a:t>“It started the ball rolling with getting parents to understand maths anxiety, and how their everyday language around maths has an impact on the children.”</a:t>
            </a:r>
          </a:p>
        </p:txBody>
      </p:sp>
    </p:spTree>
    <p:extLst>
      <p:ext uri="{BB962C8B-B14F-4D97-AF65-F5344CB8AC3E}">
        <p14:creationId xmlns:p14="http://schemas.microsoft.com/office/powerpoint/2010/main" val="224647446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6A819-252B-4DC3-C1A9-09C15F00666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699F36D-BADF-CD36-57C7-6DE80148426A}"/>
              </a:ext>
            </a:extLst>
          </p:cNvPr>
          <p:cNvSpPr>
            <a:spLocks noGrp="1"/>
          </p:cNvSpPr>
          <p:nvPr>
            <p:ph type="body" sz="quarter" idx="11"/>
          </p:nvPr>
        </p:nvSpPr>
        <p:spPr>
          <a:xfrm>
            <a:off x="381218" y="262793"/>
            <a:ext cx="8137525" cy="377825"/>
          </a:xfrm>
        </p:spPr>
        <p:txBody>
          <a:bodyPr/>
          <a:lstStyle/>
          <a:p>
            <a:pPr>
              <a:defRPr b="0" i="0"/>
            </a:pPr>
            <a:r>
              <a:rPr lang="en-GB" sz="2000" b="1" dirty="0"/>
              <a:t>Working with Parents to Support Children’s Learning</a:t>
            </a:r>
          </a:p>
          <a:p>
            <a:pPr>
              <a:defRPr b="0" i="0"/>
            </a:pPr>
            <a:r>
              <a:rPr lang="1106" sz="2000" b="1" dirty="0"/>
              <a:t>Gweithio gyda'r Rhieni i Gefnogi Dysgu'r Plant</a:t>
            </a:r>
          </a:p>
        </p:txBody>
      </p:sp>
      <p:sp>
        <p:nvSpPr>
          <p:cNvPr id="3" name="TextBox 2">
            <a:extLst>
              <a:ext uri="{FF2B5EF4-FFF2-40B4-BE49-F238E27FC236}">
                <a16:creationId xmlns:a16="http://schemas.microsoft.com/office/drawing/2014/main" id="{8CB7D662-E864-DF2F-D19F-487B74A12BF7}"/>
              </a:ext>
            </a:extLst>
          </p:cNvPr>
          <p:cNvSpPr txBox="1"/>
          <p:nvPr/>
        </p:nvSpPr>
        <p:spPr>
          <a:xfrm>
            <a:off x="503238" y="5858853"/>
            <a:ext cx="1743764" cy="305105"/>
          </a:xfrm>
          <a:prstGeom prst="rect">
            <a:avLst/>
          </a:prstGeom>
          <a:noFill/>
        </p:spPr>
        <p:txBody>
          <a:bodyPr wrap="square" rtlCol="0">
            <a:spAutoFit/>
          </a:bodyPr>
          <a:lstStyle/>
          <a:p>
            <a:pPr>
              <a:defRPr b="0" i="0"/>
            </a:pPr>
            <a:r>
              <a:rPr lang="1106" sz="1400">
                <a:hlinkClick r:id="rId2"/>
              </a:rPr>
              <a:t>(EEF, 2021)</a:t>
            </a:r>
            <a:endParaRPr lang="en-GB" sz="1400"/>
          </a:p>
        </p:txBody>
      </p:sp>
      <p:sp>
        <p:nvSpPr>
          <p:cNvPr id="4" name="TextBox 3">
            <a:extLst>
              <a:ext uri="{FF2B5EF4-FFF2-40B4-BE49-F238E27FC236}">
                <a16:creationId xmlns:a16="http://schemas.microsoft.com/office/drawing/2014/main" id="{3832235B-8321-F54F-0F55-5AAAE80CE6C2}"/>
              </a:ext>
            </a:extLst>
          </p:cNvPr>
          <p:cNvSpPr txBox="1"/>
          <p:nvPr/>
        </p:nvSpPr>
        <p:spPr>
          <a:xfrm>
            <a:off x="1621915" y="1510062"/>
            <a:ext cx="6515963" cy="923330"/>
          </a:xfrm>
          <a:prstGeom prst="rect">
            <a:avLst/>
          </a:prstGeom>
          <a:noFill/>
        </p:spPr>
        <p:txBody>
          <a:bodyPr wrap="square" rtlCol="0">
            <a:spAutoFit/>
          </a:bodyPr>
          <a:lstStyle/>
          <a:p>
            <a:pPr marL="342900" indent="-342900">
              <a:buAutoNum type="arabicPeriod"/>
              <a:defRPr b="0" i="0"/>
            </a:pPr>
            <a:r>
              <a:rPr lang="en-GB" dirty="0"/>
              <a:t>Critically review how you work with parents.</a:t>
            </a:r>
            <a:br>
              <a:rPr lang="en-GB" dirty="0"/>
            </a:br>
            <a:r>
              <a:rPr lang="1106" dirty="0">
                <a:solidFill>
                  <a:srgbClr val="005377"/>
                </a:solidFill>
              </a:rPr>
              <a:t>Ewch ati i adolygu'n feirniadol y modd yr ydych yn gweithio gyda'r rhieni. </a:t>
            </a:r>
            <a:endParaRPr lang="en-GB" dirty="0">
              <a:solidFill>
                <a:srgbClr val="005377"/>
              </a:solidFill>
            </a:endParaRPr>
          </a:p>
        </p:txBody>
      </p:sp>
      <p:sp>
        <p:nvSpPr>
          <p:cNvPr id="5" name="TextBox 4">
            <a:extLst>
              <a:ext uri="{FF2B5EF4-FFF2-40B4-BE49-F238E27FC236}">
                <a16:creationId xmlns:a16="http://schemas.microsoft.com/office/drawing/2014/main" id="{3E766AE8-2324-4087-409F-AFB2BE85B99E}"/>
              </a:ext>
            </a:extLst>
          </p:cNvPr>
          <p:cNvSpPr txBox="1"/>
          <p:nvPr/>
        </p:nvSpPr>
        <p:spPr>
          <a:xfrm>
            <a:off x="1621915" y="2652688"/>
            <a:ext cx="6515963" cy="646331"/>
          </a:xfrm>
          <a:prstGeom prst="rect">
            <a:avLst/>
          </a:prstGeom>
          <a:noFill/>
        </p:spPr>
        <p:txBody>
          <a:bodyPr wrap="square" rtlCol="0">
            <a:spAutoFit/>
          </a:bodyPr>
          <a:lstStyle/>
          <a:p>
            <a:pPr>
              <a:defRPr b="0" i="0"/>
            </a:pPr>
            <a:r>
              <a:rPr lang="1106" dirty="0"/>
              <a:t>2. </a:t>
            </a:r>
            <a:r>
              <a:rPr lang="en-GB" dirty="0"/>
              <a:t>Provide practical strategies to support learning at home.</a:t>
            </a:r>
            <a:br>
              <a:rPr lang="en-GB" dirty="0"/>
            </a:br>
            <a:r>
              <a:rPr lang="1106" dirty="0">
                <a:solidFill>
                  <a:srgbClr val="005377"/>
                </a:solidFill>
              </a:rPr>
              <a:t>Darparwch strategaethau ymarferol i gefnogi'r dysgu gartref. </a:t>
            </a:r>
          </a:p>
        </p:txBody>
      </p:sp>
      <p:sp>
        <p:nvSpPr>
          <p:cNvPr id="6" name="TextBox 5">
            <a:extLst>
              <a:ext uri="{FF2B5EF4-FFF2-40B4-BE49-F238E27FC236}">
                <a16:creationId xmlns:a16="http://schemas.microsoft.com/office/drawing/2014/main" id="{90FE35D5-B24F-D674-5195-F16CDC61A433}"/>
              </a:ext>
            </a:extLst>
          </p:cNvPr>
          <p:cNvSpPr txBox="1"/>
          <p:nvPr/>
        </p:nvSpPr>
        <p:spPr>
          <a:xfrm>
            <a:off x="1621915" y="3518315"/>
            <a:ext cx="6515963" cy="1200329"/>
          </a:xfrm>
          <a:prstGeom prst="rect">
            <a:avLst/>
          </a:prstGeom>
          <a:noFill/>
        </p:spPr>
        <p:txBody>
          <a:bodyPr wrap="square" rtlCol="0">
            <a:spAutoFit/>
          </a:bodyPr>
          <a:lstStyle/>
          <a:p>
            <a:pPr>
              <a:defRPr b="0" i="0"/>
            </a:pPr>
            <a:r>
              <a:rPr lang="1106" dirty="0"/>
              <a:t>3. </a:t>
            </a:r>
            <a:r>
              <a:rPr lang="en-GB" dirty="0"/>
              <a:t>Tailor school communications to encourage positive dialogue about learning.</a:t>
            </a:r>
            <a:br>
              <a:rPr lang="en-GB" dirty="0"/>
            </a:br>
            <a:r>
              <a:rPr lang="1106" dirty="0">
                <a:solidFill>
                  <a:srgbClr val="005377"/>
                </a:solidFill>
              </a:rPr>
              <a:t>Ewch ati i deilwra'r dulliau o gyfathrebu â'r ysgol i annog deialog gadarnhaol ynghylch dysgu. </a:t>
            </a:r>
          </a:p>
        </p:txBody>
      </p:sp>
      <p:sp>
        <p:nvSpPr>
          <p:cNvPr id="7" name="TextBox 6">
            <a:extLst>
              <a:ext uri="{FF2B5EF4-FFF2-40B4-BE49-F238E27FC236}">
                <a16:creationId xmlns:a16="http://schemas.microsoft.com/office/drawing/2014/main" id="{079B25A2-A17E-CE76-EE8A-A1F9D5911D98}"/>
              </a:ext>
            </a:extLst>
          </p:cNvPr>
          <p:cNvSpPr txBox="1"/>
          <p:nvPr/>
        </p:nvSpPr>
        <p:spPr>
          <a:xfrm>
            <a:off x="1621914" y="4937940"/>
            <a:ext cx="6515963" cy="646331"/>
          </a:xfrm>
          <a:prstGeom prst="rect">
            <a:avLst/>
          </a:prstGeom>
          <a:noFill/>
        </p:spPr>
        <p:txBody>
          <a:bodyPr wrap="square" rtlCol="0">
            <a:spAutoFit/>
          </a:bodyPr>
          <a:lstStyle/>
          <a:p>
            <a:pPr>
              <a:defRPr b="0" i="0"/>
            </a:pPr>
            <a:r>
              <a:rPr lang="1106" dirty="0"/>
              <a:t>4. </a:t>
            </a:r>
            <a:r>
              <a:rPr lang="en-GB" dirty="0"/>
              <a:t>Offer more sustained and intensive support where needed.</a:t>
            </a:r>
            <a:br>
              <a:rPr lang="en-GB" dirty="0"/>
            </a:br>
            <a:r>
              <a:rPr lang="1106" dirty="0">
                <a:solidFill>
                  <a:srgbClr val="005377"/>
                </a:solidFill>
              </a:rPr>
              <a:t>Cynigiwch gymorth mwy parhaol a dwys lle bo angen. </a:t>
            </a:r>
          </a:p>
        </p:txBody>
      </p:sp>
      <p:pic>
        <p:nvPicPr>
          <p:cNvPr id="9" name="Graphic 8" descr="Handshake outline">
            <a:extLst>
              <a:ext uri="{FF2B5EF4-FFF2-40B4-BE49-F238E27FC236}">
                <a16:creationId xmlns:a16="http://schemas.microsoft.com/office/drawing/2014/main" id="{0BF95897-79FB-993D-AEB3-4962FA63A69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3238" y="1493037"/>
            <a:ext cx="812187" cy="812187"/>
          </a:xfrm>
          <a:prstGeom prst="rect">
            <a:avLst/>
          </a:prstGeom>
        </p:spPr>
      </p:pic>
      <p:pic>
        <p:nvPicPr>
          <p:cNvPr id="11" name="Graphic 10" descr="Home with solid fill">
            <a:extLst>
              <a:ext uri="{FF2B5EF4-FFF2-40B4-BE49-F238E27FC236}">
                <a16:creationId xmlns:a16="http://schemas.microsoft.com/office/drawing/2014/main" id="{3EC4C4CB-F1A8-5494-F69C-7B6C230D30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1821" y="2506925"/>
            <a:ext cx="792094" cy="792094"/>
          </a:xfrm>
          <a:prstGeom prst="rect">
            <a:avLst/>
          </a:prstGeom>
        </p:spPr>
      </p:pic>
      <p:pic>
        <p:nvPicPr>
          <p:cNvPr id="13" name="Graphic 12" descr="Envelope outline">
            <a:extLst>
              <a:ext uri="{FF2B5EF4-FFF2-40B4-BE49-F238E27FC236}">
                <a16:creationId xmlns:a16="http://schemas.microsoft.com/office/drawing/2014/main" id="{771767A0-5EE7-E5EC-EC82-8F777E46ED8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01821" y="3722432"/>
            <a:ext cx="792094" cy="792094"/>
          </a:xfrm>
          <a:prstGeom prst="rect">
            <a:avLst/>
          </a:prstGeom>
        </p:spPr>
      </p:pic>
      <p:pic>
        <p:nvPicPr>
          <p:cNvPr id="15" name="Graphic 14" descr="Open hand with solid fill">
            <a:extLst>
              <a:ext uri="{FF2B5EF4-FFF2-40B4-BE49-F238E27FC236}">
                <a16:creationId xmlns:a16="http://schemas.microsoft.com/office/drawing/2014/main" id="{2E654E5B-2B7E-D76A-D608-D60B248941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1821" y="4865058"/>
            <a:ext cx="792094" cy="792094"/>
          </a:xfrm>
          <a:prstGeom prst="rect">
            <a:avLst/>
          </a:prstGeom>
        </p:spPr>
      </p:pic>
    </p:spTree>
    <p:extLst>
      <p:ext uri="{BB962C8B-B14F-4D97-AF65-F5344CB8AC3E}">
        <p14:creationId xmlns:p14="http://schemas.microsoft.com/office/powerpoint/2010/main" val="273185605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C6A0C5-C355-EE07-8FB9-27F5442A2E7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1159BF4-FABB-67DC-94F8-BD5BF16085ED}"/>
              </a:ext>
            </a:extLst>
          </p:cNvPr>
          <p:cNvSpPr>
            <a:spLocks noGrp="1"/>
          </p:cNvSpPr>
          <p:nvPr>
            <p:ph type="body" sz="quarter" idx="11"/>
          </p:nvPr>
        </p:nvSpPr>
        <p:spPr>
          <a:xfrm>
            <a:off x="503238" y="579437"/>
            <a:ext cx="8137525" cy="377825"/>
          </a:xfrm>
        </p:spPr>
        <p:txBody>
          <a:bodyPr/>
          <a:lstStyle/>
          <a:p>
            <a:pPr>
              <a:defRPr b="0" i="0"/>
            </a:pPr>
            <a:r>
              <a:rPr lang="1106" sz="2000" b="1"/>
              <a:t>Agenda</a:t>
            </a:r>
          </a:p>
        </p:txBody>
      </p:sp>
      <p:sp>
        <p:nvSpPr>
          <p:cNvPr id="8" name="Text Placeholder 7">
            <a:extLst>
              <a:ext uri="{FF2B5EF4-FFF2-40B4-BE49-F238E27FC236}">
                <a16:creationId xmlns:a16="http://schemas.microsoft.com/office/drawing/2014/main" id="{6176B460-A733-BB1A-E0C3-B220D0A8AA2F}"/>
              </a:ext>
            </a:extLst>
          </p:cNvPr>
          <p:cNvSpPr>
            <a:spLocks noGrp="1"/>
          </p:cNvSpPr>
          <p:nvPr>
            <p:ph type="body" sz="quarter" idx="13"/>
          </p:nvPr>
        </p:nvSpPr>
        <p:spPr>
          <a:xfrm>
            <a:off x="4751388" y="1963822"/>
            <a:ext cx="3889375" cy="3599089"/>
          </a:xfrm>
        </p:spPr>
        <p:txBody>
          <a:bodyPr lIns="91440" tIns="45720" rIns="91440" bIns="45720" anchor="t"/>
          <a:lstStyle/>
          <a:p>
            <a:pPr>
              <a:defRPr b="0" i="0"/>
            </a:pPr>
            <a:r>
              <a:rPr lang="1106" b="1">
                <a:solidFill>
                  <a:schemeClr val="tx1"/>
                </a:solidFill>
                <a:latin typeface="Lato"/>
                <a:ea typeface="Lato"/>
                <a:cs typeface="Lato"/>
              </a:rPr>
              <a:t>Amcan: </a:t>
            </a:r>
            <a:r>
              <a:rPr lang="1106" b="0">
                <a:solidFill>
                  <a:schemeClr val="tx1"/>
                </a:solidFill>
                <a:latin typeface="Lato"/>
                <a:ea typeface="Lato"/>
                <a:cs typeface="Lato"/>
              </a:rPr>
              <a:t>Deall ystyr ymgysylltiad rhieni a pham y mae'n bwysig, a bod â strategaethau sy'n benodol i fathemateg i'w defnyddio yn yr ysgol. </a:t>
            </a:r>
          </a:p>
          <a:p>
            <a:endParaRPr lang="en-GB" b="1">
              <a:solidFill>
                <a:schemeClr val="tx1"/>
              </a:solidFill>
            </a:endParaRPr>
          </a:p>
          <a:p>
            <a:pPr marL="285750" indent="-285750">
              <a:buFont typeface="Arial" pitchFamily="34" charset="0"/>
              <a:buChar char="•"/>
              <a:defRPr b="0" i="0"/>
            </a:pPr>
            <a:r>
              <a:rPr lang="1106">
                <a:solidFill>
                  <a:schemeClr val="tx1"/>
                </a:solidFill>
                <a:latin typeface="Lato"/>
                <a:ea typeface="Lato"/>
                <a:cs typeface="Lato"/>
              </a:rPr>
              <a:t>Beth yw ymgysylltiad rhieni a pham y mae'n bwysig?</a:t>
            </a:r>
          </a:p>
          <a:p>
            <a:pPr marL="285750" indent="-285750">
              <a:buFont typeface="Arial" pitchFamily="34" charset="0"/>
              <a:buChar char="•"/>
              <a:defRPr b="0" i="0"/>
            </a:pPr>
            <a:r>
              <a:rPr lang="1106">
                <a:solidFill>
                  <a:schemeClr val="tx1"/>
                </a:solidFill>
                <a:latin typeface="Lato"/>
                <a:ea typeface="Lato"/>
                <a:cs typeface="Lato"/>
              </a:rPr>
              <a:t>Rhwystrau i ymgysylltiad rhieni mewn mathemateg</a:t>
            </a:r>
          </a:p>
          <a:p>
            <a:pPr marL="285750" indent="-285750">
              <a:buFont typeface="Arial" pitchFamily="34" charset="0"/>
              <a:buChar char="•"/>
              <a:defRPr b="0" i="0"/>
            </a:pPr>
            <a:r>
              <a:rPr lang="1106">
                <a:solidFill>
                  <a:schemeClr val="tx1"/>
                </a:solidFill>
                <a:latin typeface="Lato"/>
                <a:ea typeface="Lato"/>
                <a:cs typeface="Lato"/>
              </a:rPr>
              <a:t>Strategaethau ymgysylltiad rhieni</a:t>
            </a:r>
          </a:p>
          <a:p>
            <a:pPr marL="285750" indent="-285750">
              <a:buFont typeface="Arial" pitchFamily="34" charset="0"/>
              <a:buChar char="•"/>
              <a:defRPr b="0" i="0"/>
            </a:pPr>
            <a:r>
              <a:rPr lang="1106">
                <a:solidFill>
                  <a:schemeClr val="tx1"/>
                </a:solidFill>
                <a:latin typeface="Lato"/>
                <a:ea typeface="Lato"/>
                <a:cs typeface="Lato"/>
              </a:rPr>
              <a:t>Y camau nesaf</a:t>
            </a:r>
          </a:p>
          <a:p>
            <a:pPr marL="285750" indent="-285750">
              <a:buFont typeface="Arial" pitchFamily="34" charset="0"/>
              <a:buChar char="•"/>
              <a:defRPr b="0" i="0"/>
            </a:pPr>
            <a:r>
              <a:rPr lang="1106">
                <a:solidFill>
                  <a:schemeClr val="tx1"/>
                </a:solidFill>
                <a:latin typeface="Lato"/>
                <a:ea typeface="Lato"/>
                <a:cs typeface="Lato"/>
              </a:rPr>
              <a:t>Holi ac Ateb</a:t>
            </a:r>
          </a:p>
        </p:txBody>
      </p:sp>
      <p:sp>
        <p:nvSpPr>
          <p:cNvPr id="5" name="Text Placeholder 7">
            <a:extLst>
              <a:ext uri="{FF2B5EF4-FFF2-40B4-BE49-F238E27FC236}">
                <a16:creationId xmlns:a16="http://schemas.microsoft.com/office/drawing/2014/main" id="{6176B460-A733-BB1A-E0C3-B220D0A8AA2F}"/>
              </a:ext>
            </a:extLst>
          </p:cNvPr>
          <p:cNvSpPr>
            <a:spLocks noGrp="1"/>
          </p:cNvSpPr>
          <p:nvPr/>
        </p:nvSpPr>
        <p:spPr>
          <a:xfrm>
            <a:off x="682626" y="1963822"/>
            <a:ext cx="3816222" cy="3599089"/>
          </a:xfrm>
          <a:prstGeom prst="rect">
            <a:avLst/>
          </a:prstGeom>
        </p:spPr>
        <p:txBody>
          <a:bodyPr lIns="91440" tIns="45720" rIns="91440" bIns="45720" anchor="t"/>
          <a:lstStyle>
            <a:lvl1pPr marL="0" indent="-228600" algn="l" defTabSz="914400" rtl="0" eaLnBrk="1" latinLnBrk="0" hangingPunct="1">
              <a:lnSpc>
                <a:spcPct val="90000"/>
              </a:lnSpc>
              <a:spcBef>
                <a:spcPts val="1000"/>
              </a:spcBef>
              <a:buFontTx/>
              <a:buNone/>
              <a:defRPr sz="1500" b="0" i="0" kern="1200">
                <a:solidFill>
                  <a:srgbClr val="951B81"/>
                </a:solidFill>
                <a:latin typeface="Lato" panose="020F0502020204030203" pitchFamily="34" charset="77"/>
                <a:ea typeface="+mn-ea"/>
                <a:cs typeface="+mn-cs"/>
              </a:defRPr>
            </a:lvl1pPr>
            <a:lvl2pPr marL="0" indent="-228600" algn="l" defTabSz="914400" rtl="0" eaLnBrk="1" latinLnBrk="0" hangingPunct="1">
              <a:lnSpc>
                <a:spcPct val="90000"/>
              </a:lnSpc>
              <a:spcBef>
                <a:spcPts val="500"/>
              </a:spcBef>
              <a:buFontTx/>
              <a:buNone/>
              <a:defRPr sz="1200" b="1" i="0" kern="1200" baseline="0">
                <a:solidFill>
                  <a:schemeClr val="tx1"/>
                </a:solidFill>
                <a:latin typeface="Lato" panose="020F0502020204030203" pitchFamily="34" charset="77"/>
                <a:ea typeface="+mn-ea"/>
                <a:cs typeface="+mn-cs"/>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kern="1200">
                <a:solidFill>
                  <a:schemeClr val="tx1"/>
                </a:solidFill>
                <a:latin typeface="Lato" panose="020F0502020204030203" pitchFamily="34" charset="77"/>
                <a:ea typeface="+mn-ea"/>
                <a:cs typeface="+mn-cs"/>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Tx/>
              <a:buNone/>
              <a:defRPr sz="10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solidFill>
                  <a:schemeClr val="tx1"/>
                </a:solidFill>
                <a:latin typeface="Lato"/>
                <a:ea typeface="Lato"/>
                <a:cs typeface="Lato"/>
              </a:rPr>
              <a:t>Objective: </a:t>
            </a:r>
            <a:r>
              <a:rPr lang="en-GB" dirty="0">
                <a:solidFill>
                  <a:schemeClr val="tx1"/>
                </a:solidFill>
                <a:latin typeface="Lato"/>
                <a:ea typeface="Lato"/>
                <a:cs typeface="Lato"/>
              </a:rPr>
              <a:t>To understand what parental engagement is, why it’s important and have maths-specific strategies to use in school.</a:t>
            </a:r>
          </a:p>
          <a:p>
            <a:endParaRPr lang="en-GB" b="1" dirty="0">
              <a:solidFill>
                <a:schemeClr val="tx1"/>
              </a:solidFill>
            </a:endParaRPr>
          </a:p>
          <a:p>
            <a:pPr marL="285750" indent="-285750">
              <a:buFont typeface="Arial" panose="020B0604020202020204" pitchFamily="34" charset="0"/>
              <a:buChar char="•"/>
            </a:pPr>
            <a:r>
              <a:rPr lang="en-GB" dirty="0">
                <a:solidFill>
                  <a:schemeClr val="tx1"/>
                </a:solidFill>
                <a:latin typeface="Lato"/>
                <a:ea typeface="Lato"/>
                <a:cs typeface="Lato"/>
              </a:rPr>
              <a:t>What is parental engagement and why is it important?</a:t>
            </a:r>
          </a:p>
          <a:p>
            <a:pPr marL="285750" indent="-285750">
              <a:buFont typeface="Arial" panose="020B0604020202020204" pitchFamily="34" charset="0"/>
              <a:buChar char="•"/>
            </a:pPr>
            <a:r>
              <a:rPr lang="en-GB" dirty="0">
                <a:solidFill>
                  <a:schemeClr val="tx1"/>
                </a:solidFill>
                <a:latin typeface="Lato"/>
                <a:ea typeface="Lato"/>
                <a:cs typeface="Lato"/>
              </a:rPr>
              <a:t>Barriers to parental engagement in maths</a:t>
            </a:r>
          </a:p>
          <a:p>
            <a:pPr marL="285750" indent="-285750">
              <a:buFont typeface="Arial" panose="020B0604020202020204" pitchFamily="34" charset="0"/>
              <a:buChar char="•"/>
            </a:pPr>
            <a:r>
              <a:rPr lang="en-GB" dirty="0">
                <a:solidFill>
                  <a:schemeClr val="tx1"/>
                </a:solidFill>
                <a:latin typeface="Lato"/>
                <a:ea typeface="Lato"/>
                <a:cs typeface="Lato"/>
              </a:rPr>
              <a:t>Parental engagement strategies</a:t>
            </a:r>
          </a:p>
          <a:p>
            <a:pPr marL="285750" indent="-285750">
              <a:buFont typeface="Arial" panose="020B0604020202020204" pitchFamily="34" charset="0"/>
              <a:buChar char="•"/>
            </a:pPr>
            <a:r>
              <a:rPr lang="en-GB" dirty="0">
                <a:solidFill>
                  <a:schemeClr val="tx1"/>
                </a:solidFill>
                <a:latin typeface="Lato"/>
                <a:ea typeface="Lato"/>
                <a:cs typeface="Lato"/>
              </a:rPr>
              <a:t>Next steps</a:t>
            </a:r>
          </a:p>
          <a:p>
            <a:pPr marL="285750" indent="-285750">
              <a:buFont typeface="Arial" panose="020B0604020202020204" pitchFamily="34" charset="0"/>
              <a:buChar char="•"/>
            </a:pPr>
            <a:r>
              <a:rPr lang="en-GB" dirty="0">
                <a:solidFill>
                  <a:schemeClr val="tx1"/>
                </a:solidFill>
                <a:latin typeface="Lato"/>
                <a:ea typeface="Lato"/>
                <a:cs typeface="Lato"/>
              </a:rPr>
              <a:t>Q&amp;A</a:t>
            </a:r>
          </a:p>
        </p:txBody>
      </p:sp>
      <p:cxnSp>
        <p:nvCxnSpPr>
          <p:cNvPr id="6" name="Straight Connector 5">
            <a:extLst>
              <a:ext uri="{FF2B5EF4-FFF2-40B4-BE49-F238E27FC236}">
                <a16:creationId xmlns:a16="http://schemas.microsoft.com/office/drawing/2014/main" id="{8F6535C9-6E8F-A225-8C73-4D7873BF8B71}"/>
              </a:ext>
            </a:extLst>
          </p:cNvPr>
          <p:cNvCxnSpPr/>
          <p:nvPr/>
        </p:nvCxnSpPr>
        <p:spPr>
          <a:xfrm>
            <a:off x="4572000" y="1878162"/>
            <a:ext cx="0" cy="3684749"/>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94552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A31B6C-4FE7-21A9-45DC-3F9C94EC22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53B5142-B7F0-CB94-0872-8EF2C52BB795}"/>
              </a:ext>
            </a:extLst>
          </p:cNvPr>
          <p:cNvSpPr>
            <a:spLocks noGrp="1"/>
          </p:cNvSpPr>
          <p:nvPr>
            <p:ph type="body" sz="quarter" idx="11"/>
          </p:nvPr>
        </p:nvSpPr>
        <p:spPr>
          <a:xfrm>
            <a:off x="503238" y="579437"/>
            <a:ext cx="8137525" cy="377825"/>
          </a:xfrm>
        </p:spPr>
        <p:txBody>
          <a:bodyPr/>
          <a:lstStyle/>
          <a:p>
            <a:pPr>
              <a:defRPr b="0" i="0"/>
            </a:pPr>
            <a:r>
              <a:rPr lang="en-GB" sz="2000" b="1" dirty="0"/>
              <a:t>What is parental engagement?</a:t>
            </a:r>
          </a:p>
          <a:p>
            <a:pPr>
              <a:defRPr b="0" i="0"/>
            </a:pPr>
            <a:r>
              <a:rPr lang="1106" sz="2000" b="1" dirty="0"/>
              <a:t>Beth yw ymgysylltiad rhieni? </a:t>
            </a:r>
          </a:p>
        </p:txBody>
      </p:sp>
      <p:sp>
        <p:nvSpPr>
          <p:cNvPr id="11" name="TextBox 10">
            <a:extLst>
              <a:ext uri="{FF2B5EF4-FFF2-40B4-BE49-F238E27FC236}">
                <a16:creationId xmlns:a16="http://schemas.microsoft.com/office/drawing/2014/main" id="{14C586E5-1FE8-686D-BAE0-FC25DE92DB8B}"/>
              </a:ext>
            </a:extLst>
          </p:cNvPr>
          <p:cNvSpPr txBox="1"/>
          <p:nvPr/>
        </p:nvSpPr>
        <p:spPr>
          <a:xfrm>
            <a:off x="1167886" y="1590130"/>
            <a:ext cx="7496122" cy="923330"/>
          </a:xfrm>
          <a:prstGeom prst="rect">
            <a:avLst/>
          </a:prstGeom>
          <a:noFill/>
        </p:spPr>
        <p:txBody>
          <a:bodyPr wrap="square" rtlCol="0">
            <a:spAutoFit/>
          </a:bodyPr>
          <a:lstStyle/>
          <a:p>
            <a:pPr>
              <a:defRPr b="0" i="0"/>
            </a:pPr>
            <a:r>
              <a:rPr lang="en-GB" b="1" dirty="0"/>
              <a:t>Focused on parental involvement with the school on the school’s own terms.</a:t>
            </a:r>
          </a:p>
          <a:p>
            <a:pPr>
              <a:defRPr b="0" i="0"/>
            </a:pPr>
            <a:r>
              <a:rPr lang="1106" b="1" dirty="0">
                <a:solidFill>
                  <a:srgbClr val="005377"/>
                </a:solidFill>
              </a:rPr>
              <a:t>Mae'n ffocysu ar rieni'n ymwneud â'r ysgol ar delerau'r ysgol. </a:t>
            </a:r>
          </a:p>
        </p:txBody>
      </p:sp>
      <p:sp>
        <p:nvSpPr>
          <p:cNvPr id="12" name="TextBox 11">
            <a:extLst>
              <a:ext uri="{FF2B5EF4-FFF2-40B4-BE49-F238E27FC236}">
                <a16:creationId xmlns:a16="http://schemas.microsoft.com/office/drawing/2014/main" id="{269F8D2C-C783-F64D-0F4D-2C66AF32D566}"/>
              </a:ext>
            </a:extLst>
          </p:cNvPr>
          <p:cNvSpPr txBox="1"/>
          <p:nvPr/>
        </p:nvSpPr>
        <p:spPr>
          <a:xfrm>
            <a:off x="1167886" y="2828835"/>
            <a:ext cx="7496122" cy="1200329"/>
          </a:xfrm>
          <a:prstGeom prst="rect">
            <a:avLst/>
          </a:prstGeom>
          <a:noFill/>
        </p:spPr>
        <p:txBody>
          <a:bodyPr wrap="square" rtlCol="0">
            <a:spAutoFit/>
          </a:bodyPr>
          <a:lstStyle/>
          <a:p>
            <a:pPr>
              <a:defRPr b="0" i="0"/>
            </a:pPr>
            <a:r>
              <a:rPr lang="en-GB" b="1" dirty="0"/>
              <a:t>Focused on parental engagement with the child’s schooling and shared agency with parents.</a:t>
            </a:r>
          </a:p>
          <a:p>
            <a:pPr>
              <a:defRPr b="0" i="0"/>
            </a:pPr>
            <a:r>
              <a:rPr lang="1106" b="1" dirty="0">
                <a:solidFill>
                  <a:srgbClr val="005377"/>
                </a:solidFill>
              </a:rPr>
              <a:t>Mae'n ffocysu ar rieni'n ymgysylltu ag addysg y plentyn a chyfryngu ar y cyd â'r rhieni. </a:t>
            </a:r>
          </a:p>
        </p:txBody>
      </p:sp>
      <p:sp>
        <p:nvSpPr>
          <p:cNvPr id="13" name="TextBox 12">
            <a:extLst>
              <a:ext uri="{FF2B5EF4-FFF2-40B4-BE49-F238E27FC236}">
                <a16:creationId xmlns:a16="http://schemas.microsoft.com/office/drawing/2014/main" id="{206BD15B-47A2-F381-CF5C-FD76118B622E}"/>
              </a:ext>
            </a:extLst>
          </p:cNvPr>
          <p:cNvSpPr txBox="1"/>
          <p:nvPr/>
        </p:nvSpPr>
        <p:spPr>
          <a:xfrm>
            <a:off x="1167886" y="4284284"/>
            <a:ext cx="7496122" cy="1200329"/>
          </a:xfrm>
          <a:prstGeom prst="rect">
            <a:avLst/>
          </a:prstGeom>
          <a:noFill/>
        </p:spPr>
        <p:txBody>
          <a:bodyPr wrap="square" rtlCol="0">
            <a:spAutoFit/>
          </a:bodyPr>
          <a:lstStyle/>
          <a:p>
            <a:pPr>
              <a:defRPr b="0" i="0"/>
            </a:pPr>
            <a:r>
              <a:rPr lang="en-GB" b="1" dirty="0"/>
              <a:t>Focused on parental engagement directly with their children’s learning. Recognition of parent-child activity outside school.</a:t>
            </a:r>
          </a:p>
          <a:p>
            <a:pPr>
              <a:defRPr b="0" i="0"/>
            </a:pPr>
            <a:r>
              <a:rPr lang="1106" b="1" dirty="0">
                <a:solidFill>
                  <a:srgbClr val="005377"/>
                </a:solidFill>
              </a:rPr>
              <a:t>Mae'n ffocysu ar rieni'n ymgysylltu'n uniongyrchol â dysgu eu plant. Mae'n cydnabod gweithgarwch y rhiant a'r plentyn y tu allan i'r ysgol. </a:t>
            </a:r>
          </a:p>
        </p:txBody>
      </p:sp>
      <p:pic>
        <p:nvPicPr>
          <p:cNvPr id="18" name="Graphic 17" descr="Schoolhouse with solid fill">
            <a:extLst>
              <a:ext uri="{FF2B5EF4-FFF2-40B4-BE49-F238E27FC236}">
                <a16:creationId xmlns:a16="http://schemas.microsoft.com/office/drawing/2014/main" id="{20172EF9-ACB1-CC94-6C18-F65899A85F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4653" y="1528260"/>
            <a:ext cx="914400" cy="914400"/>
          </a:xfrm>
          <a:prstGeom prst="rect">
            <a:avLst/>
          </a:prstGeom>
        </p:spPr>
      </p:pic>
      <p:pic>
        <p:nvPicPr>
          <p:cNvPr id="20" name="Graphic 19" descr="Handshake outline">
            <a:extLst>
              <a:ext uri="{FF2B5EF4-FFF2-40B4-BE49-F238E27FC236}">
                <a16:creationId xmlns:a16="http://schemas.microsoft.com/office/drawing/2014/main" id="{4F14678A-8F7C-E57B-D0ED-CDEA405E1D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4653" y="2885343"/>
            <a:ext cx="914400" cy="914400"/>
          </a:xfrm>
          <a:prstGeom prst="rect">
            <a:avLst/>
          </a:prstGeom>
        </p:spPr>
      </p:pic>
      <p:pic>
        <p:nvPicPr>
          <p:cNvPr id="22" name="Graphic 21" descr="Family with girl with solid fill">
            <a:extLst>
              <a:ext uri="{FF2B5EF4-FFF2-40B4-BE49-F238E27FC236}">
                <a16:creationId xmlns:a16="http://schemas.microsoft.com/office/drawing/2014/main" id="{F5AA5358-F027-6063-0525-047CD2B34C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4653" y="4415340"/>
            <a:ext cx="914400" cy="914400"/>
          </a:xfrm>
          <a:prstGeom prst="rect">
            <a:avLst/>
          </a:prstGeom>
        </p:spPr>
      </p:pic>
      <p:sp>
        <p:nvSpPr>
          <p:cNvPr id="23" name="TextBox 22">
            <a:extLst>
              <a:ext uri="{FF2B5EF4-FFF2-40B4-BE49-F238E27FC236}">
                <a16:creationId xmlns:a16="http://schemas.microsoft.com/office/drawing/2014/main" id="{332F06AA-5E3D-7FE7-85B6-15BF3CEACE46}"/>
              </a:ext>
            </a:extLst>
          </p:cNvPr>
          <p:cNvSpPr txBox="1"/>
          <p:nvPr/>
        </p:nvSpPr>
        <p:spPr>
          <a:xfrm>
            <a:off x="5779008" y="5521189"/>
            <a:ext cx="2963833" cy="646331"/>
          </a:xfrm>
          <a:prstGeom prst="rect">
            <a:avLst/>
          </a:prstGeom>
          <a:noFill/>
        </p:spPr>
        <p:txBody>
          <a:bodyPr wrap="square" rtlCol="0">
            <a:spAutoFit/>
          </a:bodyPr>
          <a:lstStyle/>
          <a:p>
            <a:pPr algn="r">
              <a:defRPr b="0" i="0"/>
            </a:pPr>
            <a:r>
              <a:rPr lang="en-GB" sz="900" dirty="0"/>
              <a:t>Definitions adapted from Goodall and Montgomery (2014), and Cat Jones, University of Warwick​</a:t>
            </a:r>
          </a:p>
          <a:p>
            <a:pPr algn="r">
              <a:defRPr b="0" i="0"/>
            </a:pPr>
            <a:r>
              <a:rPr lang="1106" sz="900" dirty="0"/>
              <a:t>Diffiniadau wedi'u haddasu o Goodall a Montgomery (2014), a Cat Jones, Prifysgol Warwick</a:t>
            </a:r>
          </a:p>
        </p:txBody>
      </p:sp>
    </p:spTree>
    <p:extLst>
      <p:ext uri="{BB962C8B-B14F-4D97-AF65-F5344CB8AC3E}">
        <p14:creationId xmlns:p14="http://schemas.microsoft.com/office/powerpoint/2010/main" val="23167587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A4492D-6A7E-DF29-2AC9-108DF2665AA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1945CB8-CDEA-F738-3F45-37EABAA921C3}"/>
              </a:ext>
            </a:extLst>
          </p:cNvPr>
          <p:cNvSpPr>
            <a:spLocks noGrp="1"/>
          </p:cNvSpPr>
          <p:nvPr>
            <p:ph type="body" sz="quarter" idx="11"/>
          </p:nvPr>
        </p:nvSpPr>
        <p:spPr>
          <a:xfrm>
            <a:off x="503237" y="288961"/>
            <a:ext cx="8137525" cy="377825"/>
          </a:xfrm>
        </p:spPr>
        <p:txBody>
          <a:bodyPr/>
          <a:lstStyle/>
          <a:p>
            <a:pPr>
              <a:defRPr b="0" i="0"/>
            </a:pPr>
            <a:r>
              <a:rPr lang="en-GB" sz="2000" b="1" dirty="0"/>
              <a:t>What is parental engagement?</a:t>
            </a:r>
          </a:p>
          <a:p>
            <a:pPr>
              <a:defRPr b="0" i="0"/>
            </a:pPr>
            <a:r>
              <a:rPr lang="1106" sz="2000" b="1" dirty="0"/>
              <a:t>Beth yw ymgysylltiad rhieni? </a:t>
            </a:r>
          </a:p>
        </p:txBody>
      </p:sp>
      <p:pic>
        <p:nvPicPr>
          <p:cNvPr id="5" name="Picture 4">
            <a:extLst>
              <a:ext uri="{FF2B5EF4-FFF2-40B4-BE49-F238E27FC236}">
                <a16:creationId xmlns:a16="http://schemas.microsoft.com/office/drawing/2014/main" id="{4CA63927-822A-40AF-5D11-ED6D7BDB1336}"/>
              </a:ext>
            </a:extLst>
          </p:cNvPr>
          <p:cNvPicPr>
            <a:picLocks noChangeAspect="1"/>
          </p:cNvPicPr>
          <p:nvPr/>
        </p:nvPicPr>
        <p:blipFill>
          <a:blip r:embed="rId2"/>
          <a:stretch>
            <a:fillRect/>
          </a:stretch>
        </p:blipFill>
        <p:spPr>
          <a:xfrm>
            <a:off x="174906" y="1100998"/>
            <a:ext cx="3455870" cy="4825651"/>
          </a:xfrm>
          <a:prstGeom prst="rect">
            <a:avLst/>
          </a:prstGeom>
        </p:spPr>
      </p:pic>
      <p:pic>
        <p:nvPicPr>
          <p:cNvPr id="7" name="Picture 6">
            <a:extLst>
              <a:ext uri="{FF2B5EF4-FFF2-40B4-BE49-F238E27FC236}">
                <a16:creationId xmlns:a16="http://schemas.microsoft.com/office/drawing/2014/main" id="{D0FD9421-BAD5-8AD4-C260-D670DEB7C16F}"/>
              </a:ext>
            </a:extLst>
          </p:cNvPr>
          <p:cNvPicPr>
            <a:picLocks noChangeAspect="1"/>
          </p:cNvPicPr>
          <p:nvPr/>
        </p:nvPicPr>
        <p:blipFill>
          <a:blip r:embed="rId3"/>
          <a:srcRect t="3447"/>
          <a:stretch>
            <a:fillRect/>
          </a:stretch>
        </p:blipFill>
        <p:spPr>
          <a:xfrm>
            <a:off x="4234731" y="1195057"/>
            <a:ext cx="4222620" cy="3281697"/>
          </a:xfrm>
          <a:prstGeom prst="rect">
            <a:avLst/>
          </a:prstGeom>
        </p:spPr>
      </p:pic>
      <p:pic>
        <p:nvPicPr>
          <p:cNvPr id="9" name="Picture 8">
            <a:extLst>
              <a:ext uri="{FF2B5EF4-FFF2-40B4-BE49-F238E27FC236}">
                <a16:creationId xmlns:a16="http://schemas.microsoft.com/office/drawing/2014/main" id="{EE980242-6CB7-CD12-C74B-7CF197A29F9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88273" y="1833709"/>
            <a:ext cx="3455870" cy="3360228"/>
          </a:xfrm>
          <a:prstGeom prst="ellipse">
            <a:avLst/>
          </a:prstGeom>
        </p:spPr>
      </p:pic>
      <p:pic>
        <p:nvPicPr>
          <p:cNvPr id="11" name="Picture 10">
            <a:extLst>
              <a:ext uri="{FF2B5EF4-FFF2-40B4-BE49-F238E27FC236}">
                <a16:creationId xmlns:a16="http://schemas.microsoft.com/office/drawing/2014/main" id="{CBDC7249-267D-B0DB-0243-91D5FE79959B}"/>
              </a:ext>
            </a:extLst>
          </p:cNvPr>
          <p:cNvPicPr>
            <a:picLocks noChangeAspect="1"/>
          </p:cNvPicPr>
          <p:nvPr/>
        </p:nvPicPr>
        <p:blipFill>
          <a:blip r:embed="rId5"/>
          <a:srcRect b="8445"/>
          <a:stretch>
            <a:fillRect/>
          </a:stretch>
        </p:blipFill>
        <p:spPr>
          <a:xfrm>
            <a:off x="1416959" y="4239642"/>
            <a:ext cx="6858002" cy="1846704"/>
          </a:xfrm>
          <a:prstGeom prst="rect">
            <a:avLst/>
          </a:prstGeom>
        </p:spPr>
      </p:pic>
    </p:spTree>
    <p:extLst>
      <p:ext uri="{BB962C8B-B14F-4D97-AF65-F5344CB8AC3E}">
        <p14:creationId xmlns:p14="http://schemas.microsoft.com/office/powerpoint/2010/main" val="40287102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66145-742A-01DF-53C0-4744D721B849}"/>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9F72C3F9-B196-46B6-8D63-563A1E919428}"/>
              </a:ext>
            </a:extLst>
          </p:cNvPr>
          <p:cNvPicPr>
            <a:picLocks noChangeAspect="1"/>
          </p:cNvPicPr>
          <p:nvPr/>
        </p:nvPicPr>
        <p:blipFill>
          <a:blip r:embed="rId2"/>
          <a:srcRect t="1277"/>
          <a:stretch>
            <a:fillRect/>
          </a:stretch>
        </p:blipFill>
        <p:spPr>
          <a:xfrm>
            <a:off x="308037" y="2099773"/>
            <a:ext cx="1599410" cy="4066162"/>
          </a:xfrm>
          <a:prstGeom prst="rect">
            <a:avLst/>
          </a:prstGeom>
        </p:spPr>
      </p:pic>
      <p:sp>
        <p:nvSpPr>
          <p:cNvPr id="2" name="Text Placeholder 1">
            <a:extLst>
              <a:ext uri="{FF2B5EF4-FFF2-40B4-BE49-F238E27FC236}">
                <a16:creationId xmlns:a16="http://schemas.microsoft.com/office/drawing/2014/main" id="{38469FA8-A6BF-DA1E-488A-4A78D27947F6}"/>
              </a:ext>
            </a:extLst>
          </p:cNvPr>
          <p:cNvSpPr>
            <a:spLocks noGrp="1"/>
          </p:cNvSpPr>
          <p:nvPr>
            <p:ph type="body" sz="quarter" idx="11"/>
          </p:nvPr>
        </p:nvSpPr>
        <p:spPr>
          <a:xfrm>
            <a:off x="503237" y="276155"/>
            <a:ext cx="8137525" cy="377825"/>
          </a:xfrm>
        </p:spPr>
        <p:txBody>
          <a:bodyPr/>
          <a:lstStyle/>
          <a:p>
            <a:pPr>
              <a:defRPr b="0" i="0"/>
            </a:pPr>
            <a:r>
              <a:rPr lang="en-GB" sz="2000" b="1" dirty="0"/>
              <a:t>What is parental engagement?</a:t>
            </a:r>
          </a:p>
          <a:p>
            <a:pPr>
              <a:defRPr b="0" i="0"/>
            </a:pPr>
            <a:r>
              <a:rPr lang="1106" sz="2000" b="1" dirty="0"/>
              <a:t>Beth yw ymgysylltiad rhieni? </a:t>
            </a:r>
          </a:p>
        </p:txBody>
      </p:sp>
      <p:sp>
        <p:nvSpPr>
          <p:cNvPr id="6" name="Freeform: Shape 5">
            <a:extLst>
              <a:ext uri="{FF2B5EF4-FFF2-40B4-BE49-F238E27FC236}">
                <a16:creationId xmlns:a16="http://schemas.microsoft.com/office/drawing/2014/main" id="{37137BEB-AC22-C823-0A39-DD6447566501}"/>
              </a:ext>
            </a:extLst>
          </p:cNvPr>
          <p:cNvSpPr/>
          <p:nvPr/>
        </p:nvSpPr>
        <p:spPr>
          <a:xfrm>
            <a:off x="737039" y="1036249"/>
            <a:ext cx="7825903" cy="1063524"/>
          </a:xfrm>
          <a:custGeom>
            <a:avLst/>
            <a:gdLst>
              <a:gd name="connsiteX0" fmla="*/ 87549 w 8258783"/>
              <a:gd name="connsiteY0" fmla="*/ 262646 h 1317187"/>
              <a:gd name="connsiteX1" fmla="*/ 87549 w 8258783"/>
              <a:gd name="connsiteY1" fmla="*/ 262646 h 1317187"/>
              <a:gd name="connsiteX2" fmla="*/ 145915 w 8258783"/>
              <a:gd name="connsiteY2" fmla="*/ 175097 h 1317187"/>
              <a:gd name="connsiteX3" fmla="*/ 184825 w 8258783"/>
              <a:gd name="connsiteY3" fmla="*/ 165370 h 1317187"/>
              <a:gd name="connsiteX4" fmla="*/ 233464 w 8258783"/>
              <a:gd name="connsiteY4" fmla="*/ 145914 h 1317187"/>
              <a:gd name="connsiteX5" fmla="*/ 544749 w 8258783"/>
              <a:gd name="connsiteY5" fmla="*/ 136187 h 1317187"/>
              <a:gd name="connsiteX6" fmla="*/ 768485 w 8258783"/>
              <a:gd name="connsiteY6" fmla="*/ 116731 h 1317187"/>
              <a:gd name="connsiteX7" fmla="*/ 1867710 w 8258783"/>
              <a:gd name="connsiteY7" fmla="*/ 77821 h 1317187"/>
              <a:gd name="connsiteX8" fmla="*/ 3764604 w 8258783"/>
              <a:gd name="connsiteY8" fmla="*/ 68093 h 1317187"/>
              <a:gd name="connsiteX9" fmla="*/ 4066161 w 8258783"/>
              <a:gd name="connsiteY9" fmla="*/ 58366 h 1317187"/>
              <a:gd name="connsiteX10" fmla="*/ 4708187 w 8258783"/>
              <a:gd name="connsiteY10" fmla="*/ 38910 h 1317187"/>
              <a:gd name="connsiteX11" fmla="*/ 4863829 w 8258783"/>
              <a:gd name="connsiteY11" fmla="*/ 29183 h 1317187"/>
              <a:gd name="connsiteX12" fmla="*/ 5048655 w 8258783"/>
              <a:gd name="connsiteY12" fmla="*/ 9727 h 1317187"/>
              <a:gd name="connsiteX13" fmla="*/ 5165387 w 8258783"/>
              <a:gd name="connsiteY13" fmla="*/ 0 h 1317187"/>
              <a:gd name="connsiteX14" fmla="*/ 6468893 w 8258783"/>
              <a:gd name="connsiteY14" fmla="*/ 9727 h 1317187"/>
              <a:gd name="connsiteX15" fmla="*/ 6692629 w 8258783"/>
              <a:gd name="connsiteY15" fmla="*/ 48638 h 1317187"/>
              <a:gd name="connsiteX16" fmla="*/ 6896910 w 8258783"/>
              <a:gd name="connsiteY16" fmla="*/ 77821 h 1317187"/>
              <a:gd name="connsiteX17" fmla="*/ 7422204 w 8258783"/>
              <a:gd name="connsiteY17" fmla="*/ 233463 h 1317187"/>
              <a:gd name="connsiteX18" fmla="*/ 7568119 w 8258783"/>
              <a:gd name="connsiteY18" fmla="*/ 282102 h 1317187"/>
              <a:gd name="connsiteX19" fmla="*/ 7850221 w 8258783"/>
              <a:gd name="connsiteY19" fmla="*/ 437744 h 1317187"/>
              <a:gd name="connsiteX20" fmla="*/ 8083685 w 8258783"/>
              <a:gd name="connsiteY20" fmla="*/ 700391 h 1317187"/>
              <a:gd name="connsiteX21" fmla="*/ 8200417 w 8258783"/>
              <a:gd name="connsiteY21" fmla="*/ 885217 h 1317187"/>
              <a:gd name="connsiteX22" fmla="*/ 8249055 w 8258783"/>
              <a:gd name="connsiteY22" fmla="*/ 1031131 h 1317187"/>
              <a:gd name="connsiteX23" fmla="*/ 8258783 w 8258783"/>
              <a:gd name="connsiteY23" fmla="*/ 1089497 h 1317187"/>
              <a:gd name="connsiteX24" fmla="*/ 8249055 w 8258783"/>
              <a:gd name="connsiteY24" fmla="*/ 1206229 h 1317187"/>
              <a:gd name="connsiteX25" fmla="*/ 8200417 w 8258783"/>
              <a:gd name="connsiteY25" fmla="*/ 1235412 h 1317187"/>
              <a:gd name="connsiteX26" fmla="*/ 8040469 w 8258783"/>
              <a:gd name="connsiteY26" fmla="*/ 1117701 h 1317187"/>
              <a:gd name="connsiteX27" fmla="*/ 7741065 w 8258783"/>
              <a:gd name="connsiteY27" fmla="*/ 1202484 h 1317187"/>
              <a:gd name="connsiteX28" fmla="*/ 7198468 w 8258783"/>
              <a:gd name="connsiteY28" fmla="*/ 1313234 h 1317187"/>
              <a:gd name="connsiteX29" fmla="*/ 7179012 w 8258783"/>
              <a:gd name="connsiteY29" fmla="*/ 1293778 h 1317187"/>
              <a:gd name="connsiteX30" fmla="*/ 6887183 w 8258783"/>
              <a:gd name="connsiteY30" fmla="*/ 1274323 h 1317187"/>
              <a:gd name="connsiteX31" fmla="*/ 6789906 w 8258783"/>
              <a:gd name="connsiteY31" fmla="*/ 1264595 h 1317187"/>
              <a:gd name="connsiteX32" fmla="*/ 6643991 w 8258783"/>
              <a:gd name="connsiteY32" fmla="*/ 1254868 h 1317187"/>
              <a:gd name="connsiteX33" fmla="*/ 6575898 w 8258783"/>
              <a:gd name="connsiteY33" fmla="*/ 1235412 h 1317187"/>
              <a:gd name="connsiteX34" fmla="*/ 6468893 w 8258783"/>
              <a:gd name="connsiteY34" fmla="*/ 1215957 h 1317187"/>
              <a:gd name="connsiteX35" fmla="*/ 6400800 w 8258783"/>
              <a:gd name="connsiteY35" fmla="*/ 1186774 h 1317187"/>
              <a:gd name="connsiteX36" fmla="*/ 6342434 w 8258783"/>
              <a:gd name="connsiteY36" fmla="*/ 1167319 h 1317187"/>
              <a:gd name="connsiteX37" fmla="*/ 6196519 w 8258783"/>
              <a:gd name="connsiteY37" fmla="*/ 1108953 h 1317187"/>
              <a:gd name="connsiteX38" fmla="*/ 6128425 w 8258783"/>
              <a:gd name="connsiteY38" fmla="*/ 1099225 h 1317187"/>
              <a:gd name="connsiteX39" fmla="*/ 6090590 w 8258783"/>
              <a:gd name="connsiteY39" fmla="*/ 1212297 h 1317187"/>
              <a:gd name="connsiteX40" fmla="*/ 5924144 w 8258783"/>
              <a:gd name="connsiteY40" fmla="*/ 1216936 h 1317187"/>
              <a:gd name="connsiteX41" fmla="*/ 5875507 w 8258783"/>
              <a:gd name="connsiteY41" fmla="*/ 1171066 h 1317187"/>
              <a:gd name="connsiteX42" fmla="*/ 5749046 w 8258783"/>
              <a:gd name="connsiteY42" fmla="*/ 1221576 h 1317187"/>
              <a:gd name="connsiteX43" fmla="*/ 5650694 w 8258783"/>
              <a:gd name="connsiteY43" fmla="*/ 1151609 h 1317187"/>
              <a:gd name="connsiteX44" fmla="*/ 5380472 w 8258783"/>
              <a:gd name="connsiteY44" fmla="*/ 1165978 h 1317187"/>
              <a:gd name="connsiteX45" fmla="*/ 5116749 w 8258783"/>
              <a:gd name="connsiteY45" fmla="*/ 1185433 h 1317187"/>
              <a:gd name="connsiteX46" fmla="*/ 4903278 w 8258783"/>
              <a:gd name="connsiteY46" fmla="*/ 1219258 h 1317187"/>
              <a:gd name="connsiteX47" fmla="*/ 3822970 w 8258783"/>
              <a:gd name="connsiteY47" fmla="*/ 1173385 h 1317187"/>
              <a:gd name="connsiteX48" fmla="*/ 3548444 w 8258783"/>
              <a:gd name="connsiteY48" fmla="*/ 1247991 h 1317187"/>
              <a:gd name="connsiteX49" fmla="*/ 3209590 w 8258783"/>
              <a:gd name="connsiteY49" fmla="*/ 1120106 h 1317187"/>
              <a:gd name="connsiteX50" fmla="*/ 3098819 w 8258783"/>
              <a:gd name="connsiteY50" fmla="*/ 1064508 h 1317187"/>
              <a:gd name="connsiteX51" fmla="*/ 3151761 w 8258783"/>
              <a:gd name="connsiteY51" fmla="*/ 982493 h 1317187"/>
              <a:gd name="connsiteX52" fmla="*/ 3073940 w 8258783"/>
              <a:gd name="connsiteY52" fmla="*/ 933855 h 1317187"/>
              <a:gd name="connsiteX53" fmla="*/ 3025302 w 8258783"/>
              <a:gd name="connsiteY53" fmla="*/ 865761 h 1317187"/>
              <a:gd name="connsiteX54" fmla="*/ 3005846 w 8258783"/>
              <a:gd name="connsiteY54" fmla="*/ 846306 h 1317187"/>
              <a:gd name="connsiteX55" fmla="*/ 2879387 w 8258783"/>
              <a:gd name="connsiteY55" fmla="*/ 797668 h 1317187"/>
              <a:gd name="connsiteX56" fmla="*/ 2840476 w 8258783"/>
              <a:gd name="connsiteY56" fmla="*/ 787940 h 1317187"/>
              <a:gd name="connsiteX57" fmla="*/ 1994170 w 8258783"/>
              <a:gd name="connsiteY57" fmla="*/ 778212 h 1317187"/>
              <a:gd name="connsiteX58" fmla="*/ 1731523 w 8258783"/>
              <a:gd name="connsiteY58" fmla="*/ 787940 h 1317187"/>
              <a:gd name="connsiteX59" fmla="*/ 1818492 w 8258783"/>
              <a:gd name="connsiteY59" fmla="*/ 887090 h 1317187"/>
              <a:gd name="connsiteX60" fmla="*/ 1577496 w 8258783"/>
              <a:gd name="connsiteY60" fmla="*/ 1008016 h 1317187"/>
              <a:gd name="connsiteX61" fmla="*/ 1660159 w 8258783"/>
              <a:gd name="connsiteY61" fmla="*/ 976959 h 1317187"/>
              <a:gd name="connsiteX62" fmla="*/ 1449421 w 8258783"/>
              <a:gd name="connsiteY62" fmla="*/ 972766 h 1317187"/>
              <a:gd name="connsiteX63" fmla="*/ 1381327 w 8258783"/>
              <a:gd name="connsiteY63" fmla="*/ 992221 h 1317187"/>
              <a:gd name="connsiteX64" fmla="*/ 1293778 w 8258783"/>
              <a:gd name="connsiteY64" fmla="*/ 1001949 h 1317187"/>
              <a:gd name="connsiteX65" fmla="*/ 1099225 w 8258783"/>
              <a:gd name="connsiteY65" fmla="*/ 1021404 h 1317187"/>
              <a:gd name="connsiteX66" fmla="*/ 885217 w 8258783"/>
              <a:gd name="connsiteY66" fmla="*/ 1031131 h 1317187"/>
              <a:gd name="connsiteX67" fmla="*/ 330740 w 8258783"/>
              <a:gd name="connsiteY67" fmla="*/ 1021404 h 1317187"/>
              <a:gd name="connsiteX68" fmla="*/ 262646 w 8258783"/>
              <a:gd name="connsiteY68" fmla="*/ 992221 h 1317187"/>
              <a:gd name="connsiteX69" fmla="*/ 175098 w 8258783"/>
              <a:gd name="connsiteY69" fmla="*/ 943583 h 1317187"/>
              <a:gd name="connsiteX70" fmla="*/ 97276 w 8258783"/>
              <a:gd name="connsiteY70" fmla="*/ 846306 h 1317187"/>
              <a:gd name="connsiteX71" fmla="*/ 68093 w 8258783"/>
              <a:gd name="connsiteY71" fmla="*/ 807395 h 1317187"/>
              <a:gd name="connsiteX72" fmla="*/ 38910 w 8258783"/>
              <a:gd name="connsiteY72" fmla="*/ 768485 h 1317187"/>
              <a:gd name="connsiteX73" fmla="*/ 19455 w 8258783"/>
              <a:gd name="connsiteY73" fmla="*/ 710119 h 1317187"/>
              <a:gd name="connsiteX74" fmla="*/ 0 w 8258783"/>
              <a:gd name="connsiteY74" fmla="*/ 603114 h 1317187"/>
              <a:gd name="connsiteX75" fmla="*/ 9727 w 8258783"/>
              <a:gd name="connsiteY75" fmla="*/ 272374 h 1317187"/>
              <a:gd name="connsiteX76" fmla="*/ 38910 w 8258783"/>
              <a:gd name="connsiteY76" fmla="*/ 233463 h 1317187"/>
              <a:gd name="connsiteX77" fmla="*/ 68093 w 8258783"/>
              <a:gd name="connsiteY77" fmla="*/ 214008 h 1317187"/>
              <a:gd name="connsiteX78" fmla="*/ 87549 w 8258783"/>
              <a:gd name="connsiteY78" fmla="*/ 194553 h 1317187"/>
              <a:gd name="connsiteX79" fmla="*/ 155642 w 8258783"/>
              <a:gd name="connsiteY79" fmla="*/ 145914 h 1317187"/>
              <a:gd name="connsiteX80" fmla="*/ 350195 w 8258783"/>
              <a:gd name="connsiteY80" fmla="*/ 165370 h 1317187"/>
              <a:gd name="connsiteX81" fmla="*/ 359923 w 8258783"/>
              <a:gd name="connsiteY81" fmla="*/ 175097 h 1317187"/>
              <a:gd name="connsiteX82" fmla="*/ 243191 w 8258783"/>
              <a:gd name="connsiteY82" fmla="*/ 165370 h 1317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8258782" h="1317187">
                <a:moveTo>
                  <a:pt x="87549" y="262646"/>
                </a:moveTo>
                <a:lnTo>
                  <a:pt x="87549" y="262646"/>
                </a:lnTo>
                <a:cubicBezTo>
                  <a:pt x="107004" y="233463"/>
                  <a:pt x="121114" y="199898"/>
                  <a:pt x="145915" y="175097"/>
                </a:cubicBezTo>
                <a:cubicBezTo>
                  <a:pt x="155368" y="165644"/>
                  <a:pt x="172142" y="169598"/>
                  <a:pt x="184825" y="165370"/>
                </a:cubicBezTo>
                <a:cubicBezTo>
                  <a:pt x="201391" y="159848"/>
                  <a:pt x="216059" y="147325"/>
                  <a:pt x="233464" y="145914"/>
                </a:cubicBezTo>
                <a:cubicBezTo>
                  <a:pt x="336937" y="137524"/>
                  <a:pt x="440987" y="139429"/>
                  <a:pt x="544749" y="136187"/>
                </a:cubicBezTo>
                <a:lnTo>
                  <a:pt x="768485" y="116731"/>
                </a:lnTo>
                <a:cubicBezTo>
                  <a:pt x="1144186" y="89895"/>
                  <a:pt x="1476902" y="79825"/>
                  <a:pt x="1867710" y="77821"/>
                </a:cubicBezTo>
                <a:lnTo>
                  <a:pt x="3764604" y="68093"/>
                </a:lnTo>
                <a:lnTo>
                  <a:pt x="4066161" y="58366"/>
                </a:lnTo>
                <a:cubicBezTo>
                  <a:pt x="4503701" y="47002"/>
                  <a:pt x="4397203" y="56187"/>
                  <a:pt x="4708187" y="38910"/>
                </a:cubicBezTo>
                <a:cubicBezTo>
                  <a:pt x="4760089" y="36027"/>
                  <a:pt x="4812037" y="33622"/>
                  <a:pt x="4863829" y="29183"/>
                </a:cubicBezTo>
                <a:cubicBezTo>
                  <a:pt x="4925552" y="23892"/>
                  <a:pt x="4986994" y="15694"/>
                  <a:pt x="5048655" y="9727"/>
                </a:cubicBezTo>
                <a:cubicBezTo>
                  <a:pt x="5087519" y="5966"/>
                  <a:pt x="5126476" y="3242"/>
                  <a:pt x="5165387" y="0"/>
                </a:cubicBezTo>
                <a:lnTo>
                  <a:pt x="6468893" y="9727"/>
                </a:lnTo>
                <a:cubicBezTo>
                  <a:pt x="6544553" y="12137"/>
                  <a:pt x="6617871" y="36745"/>
                  <a:pt x="6692629" y="48638"/>
                </a:cubicBezTo>
                <a:cubicBezTo>
                  <a:pt x="6760560" y="59445"/>
                  <a:pt x="6829636" y="63484"/>
                  <a:pt x="6896910" y="77821"/>
                </a:cubicBezTo>
                <a:cubicBezTo>
                  <a:pt x="7444798" y="194583"/>
                  <a:pt x="7122177" y="119659"/>
                  <a:pt x="7422204" y="233463"/>
                </a:cubicBezTo>
                <a:cubicBezTo>
                  <a:pt x="7470141" y="251646"/>
                  <a:pt x="7520745" y="262499"/>
                  <a:pt x="7568119" y="282102"/>
                </a:cubicBezTo>
                <a:cubicBezTo>
                  <a:pt x="7632789" y="308862"/>
                  <a:pt x="7797410" y="398625"/>
                  <a:pt x="7850221" y="437744"/>
                </a:cubicBezTo>
                <a:cubicBezTo>
                  <a:pt x="7944563" y="507627"/>
                  <a:pt x="8021522" y="601967"/>
                  <a:pt x="8083685" y="700391"/>
                </a:cubicBezTo>
                <a:cubicBezTo>
                  <a:pt x="8122596" y="762000"/>
                  <a:pt x="8174831" y="816989"/>
                  <a:pt x="8200417" y="885217"/>
                </a:cubicBezTo>
                <a:cubicBezTo>
                  <a:pt x="8222007" y="942790"/>
                  <a:pt x="8235521" y="972485"/>
                  <a:pt x="8249055" y="1031131"/>
                </a:cubicBezTo>
                <a:cubicBezTo>
                  <a:pt x="8253490" y="1050350"/>
                  <a:pt x="8255540" y="1070042"/>
                  <a:pt x="8258783" y="1089497"/>
                </a:cubicBezTo>
                <a:cubicBezTo>
                  <a:pt x="8255540" y="1128408"/>
                  <a:pt x="8263556" y="1169976"/>
                  <a:pt x="8249055" y="1206229"/>
                </a:cubicBezTo>
                <a:cubicBezTo>
                  <a:pt x="8242033" y="1223784"/>
                  <a:pt x="8235181" y="1250167"/>
                  <a:pt x="8200417" y="1235412"/>
                </a:cubicBezTo>
                <a:cubicBezTo>
                  <a:pt x="8165653" y="1220657"/>
                  <a:pt x="8117028" y="1123189"/>
                  <a:pt x="8040469" y="1117701"/>
                </a:cubicBezTo>
                <a:cubicBezTo>
                  <a:pt x="7963910" y="1112213"/>
                  <a:pt x="7881398" y="1169895"/>
                  <a:pt x="7741065" y="1202484"/>
                </a:cubicBezTo>
                <a:cubicBezTo>
                  <a:pt x="7600732" y="1235073"/>
                  <a:pt x="7292144" y="1298018"/>
                  <a:pt x="7198468" y="1313234"/>
                </a:cubicBezTo>
                <a:cubicBezTo>
                  <a:pt x="7104793" y="1328450"/>
                  <a:pt x="7188113" y="1294916"/>
                  <a:pt x="7179012" y="1293778"/>
                </a:cubicBezTo>
                <a:cubicBezTo>
                  <a:pt x="7082273" y="1281685"/>
                  <a:pt x="6984402" y="1281614"/>
                  <a:pt x="6887183" y="1274323"/>
                </a:cubicBezTo>
                <a:cubicBezTo>
                  <a:pt x="6854687" y="1271886"/>
                  <a:pt x="6822390" y="1267194"/>
                  <a:pt x="6789906" y="1264595"/>
                </a:cubicBezTo>
                <a:cubicBezTo>
                  <a:pt x="6741315" y="1260708"/>
                  <a:pt x="6692629" y="1258110"/>
                  <a:pt x="6643991" y="1254868"/>
                </a:cubicBezTo>
                <a:cubicBezTo>
                  <a:pt x="6621293" y="1248383"/>
                  <a:pt x="6598942" y="1240533"/>
                  <a:pt x="6575898" y="1235412"/>
                </a:cubicBezTo>
                <a:cubicBezTo>
                  <a:pt x="6540508" y="1227548"/>
                  <a:pt x="6503824" y="1225660"/>
                  <a:pt x="6468893" y="1215957"/>
                </a:cubicBezTo>
                <a:cubicBezTo>
                  <a:pt x="6445100" y="1209348"/>
                  <a:pt x="6423848" y="1195639"/>
                  <a:pt x="6400800" y="1186774"/>
                </a:cubicBezTo>
                <a:cubicBezTo>
                  <a:pt x="6381659" y="1179412"/>
                  <a:pt x="6361575" y="1174681"/>
                  <a:pt x="6342434" y="1167319"/>
                </a:cubicBezTo>
                <a:cubicBezTo>
                  <a:pt x="6296652" y="1149711"/>
                  <a:pt x="6243863" y="1121578"/>
                  <a:pt x="6196519" y="1108953"/>
                </a:cubicBezTo>
                <a:cubicBezTo>
                  <a:pt x="6174365" y="1103045"/>
                  <a:pt x="6151123" y="1102468"/>
                  <a:pt x="6128425" y="1099225"/>
                </a:cubicBezTo>
                <a:cubicBezTo>
                  <a:pt x="6108970" y="1092740"/>
                  <a:pt x="6124637" y="1192679"/>
                  <a:pt x="6090590" y="1212297"/>
                </a:cubicBezTo>
                <a:cubicBezTo>
                  <a:pt x="6056543" y="1231916"/>
                  <a:pt x="5959991" y="1223808"/>
                  <a:pt x="5924144" y="1216936"/>
                </a:cubicBezTo>
                <a:cubicBezTo>
                  <a:pt x="5888297" y="1210064"/>
                  <a:pt x="5904690" y="1170293"/>
                  <a:pt x="5875507" y="1171066"/>
                </a:cubicBezTo>
                <a:cubicBezTo>
                  <a:pt x="5846324" y="1171839"/>
                  <a:pt x="5786515" y="1224819"/>
                  <a:pt x="5749046" y="1221576"/>
                </a:cubicBezTo>
                <a:cubicBezTo>
                  <a:pt x="5711577" y="1218333"/>
                  <a:pt x="5676634" y="1154852"/>
                  <a:pt x="5650694" y="1151609"/>
                </a:cubicBezTo>
                <a:cubicBezTo>
                  <a:pt x="5515739" y="1106625"/>
                  <a:pt x="5469463" y="1160341"/>
                  <a:pt x="5380472" y="1165978"/>
                </a:cubicBezTo>
                <a:cubicBezTo>
                  <a:pt x="5291481" y="1171615"/>
                  <a:pt x="5197995" y="1181900"/>
                  <a:pt x="5116749" y="1185433"/>
                </a:cubicBezTo>
                <a:lnTo>
                  <a:pt x="4903278" y="1219258"/>
                </a:lnTo>
                <a:cubicBezTo>
                  <a:pt x="4546597" y="1216015"/>
                  <a:pt x="4179651" y="1176628"/>
                  <a:pt x="3822970" y="1173385"/>
                </a:cubicBezTo>
                <a:cubicBezTo>
                  <a:pt x="3745090" y="1172223"/>
                  <a:pt x="3626253" y="1251528"/>
                  <a:pt x="3548444" y="1247991"/>
                </a:cubicBezTo>
                <a:lnTo>
                  <a:pt x="3209590" y="1120106"/>
                </a:lnTo>
                <a:cubicBezTo>
                  <a:pt x="3196620" y="1113621"/>
                  <a:pt x="3108457" y="1087444"/>
                  <a:pt x="3098819" y="1064508"/>
                </a:cubicBezTo>
                <a:cubicBezTo>
                  <a:pt x="3089181" y="1041572"/>
                  <a:pt x="3155908" y="1004269"/>
                  <a:pt x="3151761" y="982493"/>
                </a:cubicBezTo>
                <a:cubicBezTo>
                  <a:pt x="3147615" y="960718"/>
                  <a:pt x="3201240" y="984774"/>
                  <a:pt x="3073940" y="933855"/>
                </a:cubicBezTo>
                <a:cubicBezTo>
                  <a:pt x="3057094" y="908585"/>
                  <a:pt x="3045411" y="889891"/>
                  <a:pt x="3025302" y="865761"/>
                </a:cubicBezTo>
                <a:cubicBezTo>
                  <a:pt x="3019431" y="858715"/>
                  <a:pt x="3013477" y="851393"/>
                  <a:pt x="3005846" y="846306"/>
                </a:cubicBezTo>
                <a:cubicBezTo>
                  <a:pt x="2975542" y="826103"/>
                  <a:pt x="2904070" y="803839"/>
                  <a:pt x="2879387" y="797668"/>
                </a:cubicBezTo>
                <a:cubicBezTo>
                  <a:pt x="2866417" y="794425"/>
                  <a:pt x="2853842" y="788234"/>
                  <a:pt x="2840476" y="787940"/>
                </a:cubicBezTo>
                <a:cubicBezTo>
                  <a:pt x="2558423" y="781741"/>
                  <a:pt x="2276272" y="781455"/>
                  <a:pt x="1994170" y="778212"/>
                </a:cubicBezTo>
                <a:lnTo>
                  <a:pt x="1731523" y="787940"/>
                </a:lnTo>
                <a:cubicBezTo>
                  <a:pt x="1702243" y="806086"/>
                  <a:pt x="1844163" y="850411"/>
                  <a:pt x="1818492" y="887090"/>
                </a:cubicBezTo>
                <a:cubicBezTo>
                  <a:pt x="1792821" y="923769"/>
                  <a:pt x="1712789" y="926840"/>
                  <a:pt x="1577496" y="1008016"/>
                </a:cubicBezTo>
                <a:cubicBezTo>
                  <a:pt x="1574253" y="1017744"/>
                  <a:pt x="1681505" y="982834"/>
                  <a:pt x="1660159" y="976959"/>
                </a:cubicBezTo>
                <a:cubicBezTo>
                  <a:pt x="1638813" y="971084"/>
                  <a:pt x="1495893" y="970222"/>
                  <a:pt x="1449421" y="972766"/>
                </a:cubicBezTo>
                <a:cubicBezTo>
                  <a:pt x="1402949" y="975310"/>
                  <a:pt x="1404529" y="987871"/>
                  <a:pt x="1381327" y="992221"/>
                </a:cubicBezTo>
                <a:cubicBezTo>
                  <a:pt x="1352467" y="997632"/>
                  <a:pt x="1322985" y="998928"/>
                  <a:pt x="1293778" y="1001949"/>
                </a:cubicBezTo>
                <a:cubicBezTo>
                  <a:pt x="1228950" y="1008655"/>
                  <a:pt x="1164234" y="1016761"/>
                  <a:pt x="1099225" y="1021404"/>
                </a:cubicBezTo>
                <a:cubicBezTo>
                  <a:pt x="1027997" y="1026492"/>
                  <a:pt x="956553" y="1027889"/>
                  <a:pt x="885217" y="1031131"/>
                </a:cubicBezTo>
                <a:cubicBezTo>
                  <a:pt x="679437" y="1072288"/>
                  <a:pt x="768193" y="1058476"/>
                  <a:pt x="330740" y="1021404"/>
                </a:cubicBezTo>
                <a:cubicBezTo>
                  <a:pt x="306134" y="1019319"/>
                  <a:pt x="285068" y="1002570"/>
                  <a:pt x="262646" y="992221"/>
                </a:cubicBezTo>
                <a:cubicBezTo>
                  <a:pt x="257329" y="989767"/>
                  <a:pt x="188246" y="957927"/>
                  <a:pt x="175098" y="943583"/>
                </a:cubicBezTo>
                <a:cubicBezTo>
                  <a:pt x="147038" y="912973"/>
                  <a:pt x="122931" y="878958"/>
                  <a:pt x="97276" y="846306"/>
                </a:cubicBezTo>
                <a:cubicBezTo>
                  <a:pt x="87259" y="833558"/>
                  <a:pt x="77821" y="820365"/>
                  <a:pt x="68093" y="807395"/>
                </a:cubicBezTo>
                <a:lnTo>
                  <a:pt x="38910" y="768485"/>
                </a:lnTo>
                <a:cubicBezTo>
                  <a:pt x="32425" y="749030"/>
                  <a:pt x="24851" y="729904"/>
                  <a:pt x="19455" y="710119"/>
                </a:cubicBezTo>
                <a:cubicBezTo>
                  <a:pt x="13626" y="688746"/>
                  <a:pt x="3179" y="622192"/>
                  <a:pt x="0" y="603114"/>
                </a:cubicBezTo>
                <a:cubicBezTo>
                  <a:pt x="3242" y="492867"/>
                  <a:pt x="-1819" y="382062"/>
                  <a:pt x="9727" y="272374"/>
                </a:cubicBezTo>
                <a:cubicBezTo>
                  <a:pt x="11424" y="256250"/>
                  <a:pt x="27446" y="244927"/>
                  <a:pt x="38910" y="233463"/>
                </a:cubicBezTo>
                <a:cubicBezTo>
                  <a:pt x="47177" y="225196"/>
                  <a:pt x="58964" y="221311"/>
                  <a:pt x="68093" y="214008"/>
                </a:cubicBezTo>
                <a:cubicBezTo>
                  <a:pt x="75255" y="208279"/>
                  <a:pt x="80503" y="200424"/>
                  <a:pt x="87549" y="194553"/>
                </a:cubicBezTo>
                <a:cubicBezTo>
                  <a:pt x="111682" y="174443"/>
                  <a:pt x="130370" y="162762"/>
                  <a:pt x="155642" y="145914"/>
                </a:cubicBezTo>
                <a:cubicBezTo>
                  <a:pt x="179143" y="147593"/>
                  <a:pt x="304299" y="152257"/>
                  <a:pt x="350195" y="165370"/>
                </a:cubicBezTo>
                <a:cubicBezTo>
                  <a:pt x="354604" y="166630"/>
                  <a:pt x="356680" y="171855"/>
                  <a:pt x="359923" y="175097"/>
                </a:cubicBezTo>
                <a:lnTo>
                  <a:pt x="243191" y="165370"/>
                </a:lnTo>
              </a:path>
            </a:pathLst>
          </a:cu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4EEBD8C9-D5A6-DF8D-13C5-DFC9EB342AB4}"/>
              </a:ext>
            </a:extLst>
          </p:cNvPr>
          <p:cNvPicPr>
            <a:picLocks noChangeAspect="1"/>
          </p:cNvPicPr>
          <p:nvPr/>
        </p:nvPicPr>
        <p:blipFill>
          <a:blip r:embed="rId4"/>
          <a:stretch>
            <a:fillRect/>
          </a:stretch>
        </p:blipFill>
        <p:spPr>
          <a:xfrm>
            <a:off x="1882529" y="2035419"/>
            <a:ext cx="1599410" cy="4130515"/>
          </a:xfrm>
          <a:prstGeom prst="rect">
            <a:avLst/>
          </a:prstGeom>
        </p:spPr>
      </p:pic>
      <p:pic>
        <p:nvPicPr>
          <p:cNvPr id="12" name="Picture 11">
            <a:extLst>
              <a:ext uri="{FF2B5EF4-FFF2-40B4-BE49-F238E27FC236}">
                <a16:creationId xmlns:a16="http://schemas.microsoft.com/office/drawing/2014/main" id="{B7C48A02-74E9-8B29-60FA-3B387564190A}"/>
              </a:ext>
            </a:extLst>
          </p:cNvPr>
          <p:cNvPicPr>
            <a:picLocks noChangeAspect="1"/>
          </p:cNvPicPr>
          <p:nvPr/>
        </p:nvPicPr>
        <p:blipFill>
          <a:blip r:embed="rId5"/>
          <a:stretch>
            <a:fillRect/>
          </a:stretch>
        </p:blipFill>
        <p:spPr>
          <a:xfrm>
            <a:off x="3565243" y="2099772"/>
            <a:ext cx="1516105" cy="4066162"/>
          </a:xfrm>
          <a:prstGeom prst="rect">
            <a:avLst/>
          </a:prstGeom>
        </p:spPr>
      </p:pic>
      <p:pic>
        <p:nvPicPr>
          <p:cNvPr id="14" name="Picture 13">
            <a:extLst>
              <a:ext uri="{FF2B5EF4-FFF2-40B4-BE49-F238E27FC236}">
                <a16:creationId xmlns:a16="http://schemas.microsoft.com/office/drawing/2014/main" id="{5A846D20-CF81-7E1C-7A5A-B8EA017402EE}"/>
              </a:ext>
            </a:extLst>
          </p:cNvPr>
          <p:cNvPicPr>
            <a:picLocks noChangeAspect="1"/>
          </p:cNvPicPr>
          <p:nvPr/>
        </p:nvPicPr>
        <p:blipFill>
          <a:blip r:embed="rId6"/>
          <a:stretch>
            <a:fillRect/>
          </a:stretch>
        </p:blipFill>
        <p:spPr>
          <a:xfrm>
            <a:off x="5164653" y="2099772"/>
            <a:ext cx="1599410" cy="4104248"/>
          </a:xfrm>
          <a:prstGeom prst="rect">
            <a:avLst/>
          </a:prstGeom>
        </p:spPr>
      </p:pic>
      <p:pic>
        <p:nvPicPr>
          <p:cNvPr id="16" name="Picture 15">
            <a:extLst>
              <a:ext uri="{FF2B5EF4-FFF2-40B4-BE49-F238E27FC236}">
                <a16:creationId xmlns:a16="http://schemas.microsoft.com/office/drawing/2014/main" id="{552B8674-2A48-D30B-858C-A51191C80A34}"/>
              </a:ext>
            </a:extLst>
          </p:cNvPr>
          <p:cNvPicPr>
            <a:picLocks noChangeAspect="1"/>
          </p:cNvPicPr>
          <p:nvPr/>
        </p:nvPicPr>
        <p:blipFill>
          <a:blip r:embed="rId7"/>
          <a:stretch>
            <a:fillRect/>
          </a:stretch>
        </p:blipFill>
        <p:spPr>
          <a:xfrm>
            <a:off x="6847368" y="2137858"/>
            <a:ext cx="1888446" cy="4066162"/>
          </a:xfrm>
          <a:prstGeom prst="rect">
            <a:avLst/>
          </a:prstGeom>
        </p:spPr>
      </p:pic>
    </p:spTree>
    <p:extLst>
      <p:ext uri="{BB962C8B-B14F-4D97-AF65-F5344CB8AC3E}">
        <p14:creationId xmlns:p14="http://schemas.microsoft.com/office/powerpoint/2010/main" val="31767758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after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73BA1-EA88-D3A3-37E7-5382BFCE061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59ECB4A-76B8-46CF-450D-5EADB87034CA}"/>
              </a:ext>
            </a:extLst>
          </p:cNvPr>
          <p:cNvSpPr>
            <a:spLocks noGrp="1"/>
          </p:cNvSpPr>
          <p:nvPr>
            <p:ph type="body" sz="quarter" idx="11"/>
          </p:nvPr>
        </p:nvSpPr>
        <p:spPr>
          <a:xfrm>
            <a:off x="503238" y="579437"/>
            <a:ext cx="8137525" cy="377825"/>
          </a:xfrm>
        </p:spPr>
        <p:txBody>
          <a:bodyPr/>
          <a:lstStyle/>
          <a:p>
            <a:pPr>
              <a:defRPr b="0" i="0"/>
            </a:pPr>
            <a:r>
              <a:rPr lang="en-GB" sz="2000" b="1" dirty="0"/>
              <a:t>Why is parental engagement important?</a:t>
            </a:r>
          </a:p>
          <a:p>
            <a:pPr>
              <a:defRPr b="0" i="0"/>
            </a:pPr>
            <a:r>
              <a:rPr lang="1106" sz="2000" b="1" dirty="0"/>
              <a:t>Pam y mae ymgysylltiad rhieni yn bwysig? </a:t>
            </a:r>
          </a:p>
        </p:txBody>
      </p:sp>
      <p:sp>
        <p:nvSpPr>
          <p:cNvPr id="4" name="TextBox 3">
            <a:extLst>
              <a:ext uri="{FF2B5EF4-FFF2-40B4-BE49-F238E27FC236}">
                <a16:creationId xmlns:a16="http://schemas.microsoft.com/office/drawing/2014/main" id="{D95A70B9-3D55-61B3-8071-9A38F540DBD4}"/>
              </a:ext>
            </a:extLst>
          </p:cNvPr>
          <p:cNvSpPr txBox="1"/>
          <p:nvPr/>
        </p:nvSpPr>
        <p:spPr>
          <a:xfrm>
            <a:off x="1475711" y="1750076"/>
            <a:ext cx="7369890" cy="1815882"/>
          </a:xfrm>
          <a:prstGeom prst="rect">
            <a:avLst/>
          </a:prstGeom>
          <a:noFill/>
        </p:spPr>
        <p:txBody>
          <a:bodyPr wrap="square" rtlCol="0">
            <a:spAutoFit/>
          </a:bodyPr>
          <a:lstStyle/>
          <a:p>
            <a:pPr>
              <a:defRPr b="0" i="0"/>
            </a:pPr>
            <a:r>
              <a:rPr lang="en-GB" sz="1600" dirty="0"/>
              <a:t>“In the primary age range, parental engagement has a bigger effect on academic achievement than school quality. The effect is evident across all social classes and all ethnic groups.” (</a:t>
            </a:r>
            <a:r>
              <a:rPr lang="en-GB" sz="1600" dirty="0">
                <a:hlinkClick r:id="rId2"/>
              </a:rPr>
              <a:t>Desforges and </a:t>
            </a:r>
            <a:r>
              <a:rPr lang="en-GB" sz="1600" dirty="0" err="1">
                <a:hlinkClick r:id="rId2"/>
              </a:rPr>
              <a:t>Abouchaar</a:t>
            </a:r>
            <a:r>
              <a:rPr lang="en-GB" sz="1600" dirty="0">
                <a:hlinkClick r:id="rId2"/>
              </a:rPr>
              <a:t>, 2003</a:t>
            </a:r>
            <a:r>
              <a:rPr lang="en-GB" sz="1600" dirty="0"/>
              <a:t>).</a:t>
            </a:r>
          </a:p>
          <a:p>
            <a:pPr>
              <a:defRPr b="0" i="0"/>
            </a:pPr>
            <a:endParaRPr lang="en-GB" sz="1600" dirty="0"/>
          </a:p>
          <a:p>
            <a:pPr>
              <a:defRPr b="0" i="0"/>
            </a:pPr>
            <a:r>
              <a:rPr lang="1106" sz="1600" dirty="0">
                <a:solidFill>
                  <a:srgbClr val="005377"/>
                </a:solidFill>
              </a:rPr>
              <a:t>“Yn yr ystod oedran cynradd, mae ymgysylltiad rhieni'n cael mwy o effaith ar gyflawniadau academaidd na safon yr ysgol. Mae'r effaith yn amlwg ar draws pob dosbarth cymdeithasol a grŵp ethnig.” (Desforges ac Abouchaar, 2003)</a:t>
            </a:r>
            <a:endParaRPr lang="en-GB" sz="1600" dirty="0">
              <a:solidFill>
                <a:srgbClr val="005377"/>
              </a:solidFill>
            </a:endParaRPr>
          </a:p>
        </p:txBody>
      </p:sp>
      <p:sp>
        <p:nvSpPr>
          <p:cNvPr id="3" name="TextBox 2">
            <a:extLst>
              <a:ext uri="{FF2B5EF4-FFF2-40B4-BE49-F238E27FC236}">
                <a16:creationId xmlns:a16="http://schemas.microsoft.com/office/drawing/2014/main" id="{64B88504-975F-4643-602B-638C1493AC2D}"/>
              </a:ext>
            </a:extLst>
          </p:cNvPr>
          <p:cNvSpPr txBox="1"/>
          <p:nvPr/>
        </p:nvSpPr>
        <p:spPr>
          <a:xfrm>
            <a:off x="1475711" y="4021520"/>
            <a:ext cx="7369890" cy="1815882"/>
          </a:xfrm>
          <a:prstGeom prst="rect">
            <a:avLst/>
          </a:prstGeom>
          <a:noFill/>
        </p:spPr>
        <p:txBody>
          <a:bodyPr wrap="square" rtlCol="0">
            <a:spAutoFit/>
          </a:bodyPr>
          <a:lstStyle/>
          <a:p>
            <a:pPr>
              <a:defRPr b="0" i="0"/>
            </a:pPr>
            <a:r>
              <a:rPr lang="en-GB" sz="1600" dirty="0"/>
              <a:t>Parental engagement has an average impact of +4 months on pupil attainment. This impact is achieved at very low cost and based on extensive evidence (</a:t>
            </a:r>
            <a:r>
              <a:rPr lang="en-GB" sz="1600" dirty="0">
                <a:hlinkClick r:id="rId3"/>
              </a:rPr>
              <a:t>EEF, 2021</a:t>
            </a:r>
            <a:r>
              <a:rPr lang="en-GB" sz="1600" dirty="0"/>
              <a:t>).</a:t>
            </a:r>
          </a:p>
          <a:p>
            <a:pPr>
              <a:defRPr b="0" i="0"/>
            </a:pPr>
            <a:endParaRPr lang="en-GB" sz="1600" dirty="0"/>
          </a:p>
          <a:p>
            <a:pPr>
              <a:defRPr b="0" i="0"/>
            </a:pPr>
            <a:r>
              <a:rPr lang="1106" sz="1600" dirty="0">
                <a:solidFill>
                  <a:srgbClr val="005377"/>
                </a:solidFill>
              </a:rPr>
              <a:t>Mae ymgysylltiad rhieni'n cael effaith o +4 mis ar gyrhaeddiad y disgybl. Cyflawnir yr effaith hon ar gost isel iawn ac mae'n seiliedig ar dystiolaeth helaeth (EEF, 2021). </a:t>
            </a:r>
            <a:endParaRPr lang="en-GB" sz="1600" dirty="0">
              <a:solidFill>
                <a:srgbClr val="005377"/>
              </a:solidFill>
            </a:endParaRPr>
          </a:p>
        </p:txBody>
      </p:sp>
      <p:pic>
        <p:nvPicPr>
          <p:cNvPr id="10" name="Graphic 9" descr="Coins outline">
            <a:extLst>
              <a:ext uri="{FF2B5EF4-FFF2-40B4-BE49-F238E27FC236}">
                <a16:creationId xmlns:a16="http://schemas.microsoft.com/office/drawing/2014/main" id="{0035D51C-EE56-5B4D-3D25-06B3711A06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296" y="4527355"/>
            <a:ext cx="804212" cy="804212"/>
          </a:xfrm>
          <a:prstGeom prst="rect">
            <a:avLst/>
          </a:prstGeom>
        </p:spPr>
      </p:pic>
      <p:pic>
        <p:nvPicPr>
          <p:cNvPr id="11" name="Graphic 10" descr="Schoolhouse with solid fill">
            <a:extLst>
              <a:ext uri="{FF2B5EF4-FFF2-40B4-BE49-F238E27FC236}">
                <a16:creationId xmlns:a16="http://schemas.microsoft.com/office/drawing/2014/main" id="{E6367FB6-C4BF-150B-61C9-684BC9A979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0108" y="2200817"/>
            <a:ext cx="914400" cy="914400"/>
          </a:xfrm>
          <a:prstGeom prst="rect">
            <a:avLst/>
          </a:prstGeom>
        </p:spPr>
      </p:pic>
    </p:spTree>
    <p:extLst>
      <p:ext uri="{BB962C8B-B14F-4D97-AF65-F5344CB8AC3E}">
        <p14:creationId xmlns:p14="http://schemas.microsoft.com/office/powerpoint/2010/main" val="19217016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10C46-4BDB-675F-8277-20A1F393BDB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A64388F-258F-ACCC-7467-5C976DD620BA}"/>
              </a:ext>
            </a:extLst>
          </p:cNvPr>
          <p:cNvSpPr>
            <a:spLocks noGrp="1"/>
          </p:cNvSpPr>
          <p:nvPr>
            <p:ph type="body" sz="quarter" idx="11"/>
          </p:nvPr>
        </p:nvSpPr>
        <p:spPr>
          <a:xfrm>
            <a:off x="503238" y="579437"/>
            <a:ext cx="8137525" cy="377825"/>
          </a:xfrm>
        </p:spPr>
        <p:txBody>
          <a:bodyPr/>
          <a:lstStyle/>
          <a:p>
            <a:pPr>
              <a:defRPr b="0" i="0"/>
            </a:pPr>
            <a:r>
              <a:rPr lang="en-GB" sz="2000" b="1" dirty="0"/>
              <a:t>Why is parental engagement important?</a:t>
            </a:r>
          </a:p>
          <a:p>
            <a:pPr>
              <a:defRPr b="0" i="0"/>
            </a:pPr>
            <a:r>
              <a:rPr lang="1106" sz="2000" b="1" dirty="0"/>
              <a:t>Pam y mae ymgysylltiad rhieni yn bwysig? </a:t>
            </a:r>
          </a:p>
        </p:txBody>
      </p:sp>
      <p:sp>
        <p:nvSpPr>
          <p:cNvPr id="5" name="TextBox 4">
            <a:extLst>
              <a:ext uri="{FF2B5EF4-FFF2-40B4-BE49-F238E27FC236}">
                <a16:creationId xmlns:a16="http://schemas.microsoft.com/office/drawing/2014/main" id="{D541B520-DFF6-280B-C2D3-9539A47616ED}"/>
              </a:ext>
            </a:extLst>
          </p:cNvPr>
          <p:cNvSpPr txBox="1"/>
          <p:nvPr/>
        </p:nvSpPr>
        <p:spPr>
          <a:xfrm>
            <a:off x="1475709" y="1826750"/>
            <a:ext cx="7083075" cy="1815882"/>
          </a:xfrm>
          <a:prstGeom prst="rect">
            <a:avLst/>
          </a:prstGeom>
          <a:noFill/>
        </p:spPr>
        <p:txBody>
          <a:bodyPr wrap="square" rtlCol="0">
            <a:spAutoFit/>
          </a:bodyPr>
          <a:lstStyle/>
          <a:p>
            <a:pPr>
              <a:defRPr b="0" i="0"/>
            </a:pPr>
            <a:r>
              <a:rPr lang="en-GB" sz="1600" dirty="0"/>
              <a:t>“the effect of parental engagement over a student’s school career is equivalent to adding two or three years to that student’s education.” (</a:t>
            </a:r>
            <a:r>
              <a:rPr lang="en-GB" sz="1600" dirty="0">
                <a:hlinkClick r:id="rId2"/>
              </a:rPr>
              <a:t>Hattie, 2008</a:t>
            </a:r>
            <a:r>
              <a:rPr lang="en-GB" sz="1600" dirty="0"/>
              <a:t>)</a:t>
            </a:r>
          </a:p>
          <a:p>
            <a:pPr>
              <a:defRPr b="0" i="0"/>
            </a:pPr>
            <a:endParaRPr lang="en-GB" sz="1600" dirty="0"/>
          </a:p>
          <a:p>
            <a:pPr>
              <a:defRPr b="0" i="0"/>
            </a:pPr>
            <a:r>
              <a:rPr lang="1106" sz="1600" dirty="0">
                <a:solidFill>
                  <a:srgbClr val="005377"/>
                </a:solidFill>
              </a:rPr>
              <a:t>“</a:t>
            </a:r>
            <a:r>
              <a:rPr lang="en-GB" sz="1600" dirty="0">
                <a:solidFill>
                  <a:srgbClr val="005377"/>
                </a:solidFill>
              </a:rPr>
              <a:t>M</a:t>
            </a:r>
            <a:r>
              <a:rPr lang="1106" sz="1600" dirty="0">
                <a:solidFill>
                  <a:srgbClr val="005377"/>
                </a:solidFill>
              </a:rPr>
              <a:t>ae effaith ymgysylltiad rhieni ar yrfa ysgol myfyriwr gyfwerth ag ychwanegu dwy neu dair blynedd at addysg y myfyriwr hwnnw” (Hattie, 2008)</a:t>
            </a:r>
            <a:endParaRPr lang="en-GB" sz="1600" dirty="0">
              <a:solidFill>
                <a:srgbClr val="005377"/>
              </a:solidFill>
            </a:endParaRPr>
          </a:p>
        </p:txBody>
      </p:sp>
      <p:sp>
        <p:nvSpPr>
          <p:cNvPr id="6" name="TextBox 5">
            <a:extLst>
              <a:ext uri="{FF2B5EF4-FFF2-40B4-BE49-F238E27FC236}">
                <a16:creationId xmlns:a16="http://schemas.microsoft.com/office/drawing/2014/main" id="{53B6F90E-9A19-DB32-B468-34CBC955131B}"/>
              </a:ext>
            </a:extLst>
          </p:cNvPr>
          <p:cNvSpPr txBox="1"/>
          <p:nvPr/>
        </p:nvSpPr>
        <p:spPr>
          <a:xfrm>
            <a:off x="1475709" y="3966743"/>
            <a:ext cx="7083075" cy="1815882"/>
          </a:xfrm>
          <a:prstGeom prst="rect">
            <a:avLst/>
          </a:prstGeom>
          <a:noFill/>
        </p:spPr>
        <p:txBody>
          <a:bodyPr wrap="square" rtlCol="0">
            <a:spAutoFit/>
          </a:bodyPr>
          <a:lstStyle/>
          <a:p>
            <a:pPr>
              <a:defRPr b="0" i="0"/>
            </a:pPr>
            <a:r>
              <a:rPr lang="en-GB" sz="1600" dirty="0"/>
              <a:t>“Parental engagement is a powerful lever for raising achievement in schools. When parents and teachers work together to improve learning, the gains in achievement are significant.” (</a:t>
            </a:r>
            <a:r>
              <a:rPr lang="en-GB" sz="1600" dirty="0">
                <a:hlinkClick r:id="rId3"/>
              </a:rPr>
              <a:t>Harris &amp; Goodall, 2007</a:t>
            </a:r>
            <a:r>
              <a:rPr lang="en-GB" sz="1600" dirty="0"/>
              <a:t>).</a:t>
            </a:r>
          </a:p>
          <a:p>
            <a:pPr>
              <a:defRPr b="0" i="0"/>
            </a:pPr>
            <a:endParaRPr lang="en-GB" sz="1600" dirty="0"/>
          </a:p>
          <a:p>
            <a:pPr>
              <a:defRPr b="0" i="0"/>
            </a:pPr>
            <a:r>
              <a:rPr lang="1106" sz="1600" dirty="0">
                <a:solidFill>
                  <a:srgbClr val="005377"/>
                </a:solidFill>
              </a:rPr>
              <a:t>“Mae grymuso rhieni yn lifer pwerus ar gyfer cynyddu cyflawniadau mewn ysgolion. Wrth i rieni ac athrawon weithio gyda'i gilydd i wella'r dysgu, mae'r cynnydd o ran cyflawni yn sylweddol.” (Harris a Goodall, 2007).</a:t>
            </a:r>
            <a:endParaRPr lang="en-GB" sz="1600" dirty="0">
              <a:solidFill>
                <a:srgbClr val="005377"/>
              </a:solidFill>
            </a:endParaRPr>
          </a:p>
        </p:txBody>
      </p:sp>
      <p:pic>
        <p:nvPicPr>
          <p:cNvPr id="7" name="Graphic 6" descr="Handshake outline">
            <a:extLst>
              <a:ext uri="{FF2B5EF4-FFF2-40B4-BE49-F238E27FC236}">
                <a16:creationId xmlns:a16="http://schemas.microsoft.com/office/drawing/2014/main" id="{D818C834-4A2B-BEF8-E22C-0646A21EB1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8446" y="4417484"/>
            <a:ext cx="914400" cy="914400"/>
          </a:xfrm>
          <a:prstGeom prst="rect">
            <a:avLst/>
          </a:prstGeom>
        </p:spPr>
      </p:pic>
      <p:pic>
        <p:nvPicPr>
          <p:cNvPr id="8" name="Graphic 7" descr="Family with girl with solid fill">
            <a:extLst>
              <a:ext uri="{FF2B5EF4-FFF2-40B4-BE49-F238E27FC236}">
                <a16:creationId xmlns:a16="http://schemas.microsoft.com/office/drawing/2014/main" id="{A557B856-6999-6F24-1ADD-EE0787C2C50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8446" y="2277491"/>
            <a:ext cx="914400" cy="914400"/>
          </a:xfrm>
          <a:prstGeom prst="rect">
            <a:avLst/>
          </a:prstGeom>
        </p:spPr>
      </p:pic>
    </p:spTree>
    <p:extLst>
      <p:ext uri="{BB962C8B-B14F-4D97-AF65-F5344CB8AC3E}">
        <p14:creationId xmlns:p14="http://schemas.microsoft.com/office/powerpoint/2010/main" val="9618810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48108C-AA62-2227-60A9-65550193E03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9C25454-6073-D601-2904-5A55DC09D9B3}"/>
              </a:ext>
            </a:extLst>
          </p:cNvPr>
          <p:cNvSpPr>
            <a:spLocks noGrp="1"/>
          </p:cNvSpPr>
          <p:nvPr>
            <p:ph type="body" sz="quarter" idx="11"/>
          </p:nvPr>
        </p:nvSpPr>
        <p:spPr>
          <a:xfrm>
            <a:off x="503238" y="579437"/>
            <a:ext cx="8137525" cy="377825"/>
          </a:xfrm>
        </p:spPr>
        <p:txBody>
          <a:bodyPr/>
          <a:lstStyle/>
          <a:p>
            <a:pPr>
              <a:defRPr b="0" i="0"/>
            </a:pPr>
            <a:r>
              <a:rPr lang="en-GB" sz="2000" b="1" dirty="0"/>
              <a:t>Why is parental engagement important?</a:t>
            </a:r>
          </a:p>
          <a:p>
            <a:pPr>
              <a:defRPr b="0" i="0"/>
            </a:pPr>
            <a:r>
              <a:rPr lang="1106" sz="2000" b="1" dirty="0"/>
              <a:t>Pam y mae ymgysylltiad rhieni yn bwysig? </a:t>
            </a:r>
          </a:p>
        </p:txBody>
      </p:sp>
      <p:sp>
        <p:nvSpPr>
          <p:cNvPr id="3" name="Text Placeholder 7">
            <a:extLst>
              <a:ext uri="{FF2B5EF4-FFF2-40B4-BE49-F238E27FC236}">
                <a16:creationId xmlns:a16="http://schemas.microsoft.com/office/drawing/2014/main" id="{5E29683E-DC9A-0C80-DAD0-2B20C19FE98E}"/>
              </a:ext>
            </a:extLst>
          </p:cNvPr>
          <p:cNvSpPr>
            <a:spLocks noGrp="1"/>
          </p:cNvSpPr>
          <p:nvPr>
            <p:ph type="body" sz="quarter" idx="13"/>
          </p:nvPr>
        </p:nvSpPr>
        <p:spPr>
          <a:xfrm>
            <a:off x="4751388" y="1998345"/>
            <a:ext cx="3889375" cy="3599089"/>
          </a:xfrm>
        </p:spPr>
        <p:txBody>
          <a:bodyPr lIns="91440" tIns="45720" rIns="91440" bIns="45720" anchor="t"/>
          <a:lstStyle/>
          <a:p>
            <a:pPr>
              <a:defRPr b="0" i="0"/>
            </a:pPr>
            <a:r>
              <a:rPr lang="1106" b="1">
                <a:solidFill>
                  <a:schemeClr val="tx1"/>
                </a:solidFill>
              </a:rPr>
              <a:t>Effeithiau cadarnhaol ymgysylltiad rhieni: </a:t>
            </a:r>
          </a:p>
          <a:p>
            <a:endParaRPr lang="en-GB" b="1">
              <a:solidFill>
                <a:schemeClr val="tx1"/>
              </a:solidFill>
            </a:endParaRPr>
          </a:p>
          <a:p>
            <a:pPr marL="285750" indent="-285750">
              <a:buFont typeface="Arial" pitchFamily="34" charset="0"/>
              <a:buChar char="•"/>
              <a:defRPr b="0" i="0"/>
            </a:pPr>
            <a:r>
              <a:rPr lang="1106">
                <a:solidFill>
                  <a:schemeClr val="tx1"/>
                </a:solidFill>
              </a:rPr>
              <a:t>Gwell ymddygiad</a:t>
            </a:r>
          </a:p>
          <a:p>
            <a:pPr marL="285750" indent="-285750">
              <a:buFont typeface="Arial" pitchFamily="34" charset="0"/>
              <a:buChar char="•"/>
              <a:defRPr b="0" i="0"/>
            </a:pPr>
            <a:r>
              <a:rPr lang="1106">
                <a:solidFill>
                  <a:schemeClr val="tx1"/>
                </a:solidFill>
              </a:rPr>
              <a:t>Mwy o hyder a hunan-barch</a:t>
            </a:r>
          </a:p>
          <a:p>
            <a:pPr marL="285750" indent="-285750">
              <a:buFont typeface="Arial" pitchFamily="34" charset="0"/>
              <a:buChar char="•"/>
              <a:defRPr b="0" i="0"/>
            </a:pPr>
            <a:r>
              <a:rPr lang="1106">
                <a:solidFill>
                  <a:schemeClr val="tx1"/>
                </a:solidFill>
              </a:rPr>
              <a:t>Cyfraddau presenoldeb uwch</a:t>
            </a:r>
          </a:p>
          <a:p>
            <a:pPr marL="285750" indent="-285750">
              <a:buFont typeface="Arial" pitchFamily="34" charset="0"/>
              <a:buChar char="•"/>
              <a:defRPr b="0" i="0"/>
            </a:pPr>
            <a:r>
              <a:rPr lang="1106">
                <a:solidFill>
                  <a:schemeClr val="tx1"/>
                </a:solidFill>
              </a:rPr>
              <a:t>Risg is o gael eu gwahardd</a:t>
            </a:r>
          </a:p>
          <a:p>
            <a:pPr marL="285750" indent="-285750">
              <a:buFont typeface="Arial" pitchFamily="34" charset="0"/>
              <a:buChar char="•"/>
              <a:defRPr b="0" i="0"/>
            </a:pPr>
            <a:r>
              <a:rPr lang="1106">
                <a:solidFill>
                  <a:schemeClr val="tx1"/>
                </a:solidFill>
              </a:rPr>
              <a:t>Mwy o frwdfrydedd ynghylch dysgu</a:t>
            </a:r>
          </a:p>
          <a:p>
            <a:pPr marL="285750" indent="-285750">
              <a:buFont typeface="Arial" pitchFamily="34" charset="0"/>
              <a:buChar char="•"/>
            </a:pPr>
            <a:endParaRPr lang="en-GB">
              <a:solidFill>
                <a:schemeClr val="tx1"/>
              </a:solidFill>
              <a:ea typeface="Lato"/>
              <a:cs typeface="Lato"/>
            </a:endParaRPr>
          </a:p>
        </p:txBody>
      </p:sp>
      <p:sp>
        <p:nvSpPr>
          <p:cNvPr id="6" name="Text Placeholder 7">
            <a:extLst>
              <a:ext uri="{FF2B5EF4-FFF2-40B4-BE49-F238E27FC236}">
                <a16:creationId xmlns:a16="http://schemas.microsoft.com/office/drawing/2014/main" id="{5E29683E-DC9A-0C80-DAD0-2B20C19FE98E}"/>
              </a:ext>
            </a:extLst>
          </p:cNvPr>
          <p:cNvSpPr>
            <a:spLocks noGrp="1"/>
          </p:cNvSpPr>
          <p:nvPr/>
        </p:nvSpPr>
        <p:spPr>
          <a:xfrm>
            <a:off x="503238" y="1998345"/>
            <a:ext cx="3889375" cy="3599089"/>
          </a:xfrm>
          <a:prstGeom prst="rect">
            <a:avLst/>
          </a:prstGeom>
        </p:spPr>
        <p:txBody>
          <a:bodyPr lIns="91440" tIns="45720" rIns="91440" bIns="45720" anchor="t"/>
          <a:lstStyle>
            <a:lvl1pPr marL="0" indent="-228600" algn="l" defTabSz="914400" rtl="0" eaLnBrk="1" latinLnBrk="0" hangingPunct="1">
              <a:lnSpc>
                <a:spcPct val="90000"/>
              </a:lnSpc>
              <a:spcBef>
                <a:spcPts val="1000"/>
              </a:spcBef>
              <a:buFontTx/>
              <a:buNone/>
              <a:defRPr sz="1500" b="0" i="0" kern="1200">
                <a:solidFill>
                  <a:srgbClr val="951B81"/>
                </a:solidFill>
                <a:latin typeface="Lato" panose="020F0502020204030203" pitchFamily="34" charset="77"/>
                <a:ea typeface="+mn-ea"/>
                <a:cs typeface="+mn-cs"/>
              </a:defRPr>
            </a:lvl1pPr>
            <a:lvl2pPr marL="0" indent="-228600" algn="l" defTabSz="914400" rtl="0" eaLnBrk="1" latinLnBrk="0" hangingPunct="1">
              <a:lnSpc>
                <a:spcPct val="90000"/>
              </a:lnSpc>
              <a:spcBef>
                <a:spcPts val="500"/>
              </a:spcBef>
              <a:buFontTx/>
              <a:buNone/>
              <a:defRPr sz="1200" b="1" i="0" kern="1200" baseline="0">
                <a:solidFill>
                  <a:schemeClr val="tx1"/>
                </a:solidFill>
                <a:latin typeface="Lato" panose="020F0502020204030203" pitchFamily="34" charset="77"/>
                <a:ea typeface="+mn-ea"/>
                <a:cs typeface="+mn-cs"/>
              </a:defRPr>
            </a:lvl2pPr>
            <a:lvl3pPr marL="0" marR="0" indent="-228600" algn="l" defTabSz="914400" rtl="0" eaLnBrk="1" fontAlgn="auto" latinLnBrk="0" hangingPunct="1">
              <a:lnSpc>
                <a:spcPct val="90000"/>
              </a:lnSpc>
              <a:spcBef>
                <a:spcPts val="500"/>
              </a:spcBef>
              <a:spcAft>
                <a:spcPts val="0"/>
              </a:spcAft>
              <a:buClrTx/>
              <a:buSzTx/>
              <a:buFontTx/>
              <a:buNone/>
              <a:tabLst/>
              <a:defRPr sz="1200" b="0" i="0" kern="1200">
                <a:solidFill>
                  <a:schemeClr val="tx1"/>
                </a:solidFill>
                <a:latin typeface="Lato" panose="020F0502020204030203" pitchFamily="34" charset="77"/>
                <a:ea typeface="+mn-ea"/>
                <a:cs typeface="+mn-cs"/>
              </a:defRPr>
            </a:lvl3pPr>
            <a:lvl4pPr marL="0" marR="0" indent="360000" algn="l" defTabSz="914400" rtl="0" eaLnBrk="1" fontAlgn="auto" latinLnBrk="0" hangingPunct="1">
              <a:lnSpc>
                <a:spcPct val="90000"/>
              </a:lnSpc>
              <a:spcBef>
                <a:spcPts val="500"/>
              </a:spcBef>
              <a:spcAft>
                <a:spcPts val="0"/>
              </a:spcAft>
              <a:buClrTx/>
              <a:buSzTx/>
              <a:buFont typeface="Arial" panose="020B0604020202020204" pitchFamily="34" charset="0"/>
              <a:buChar char="•"/>
              <a:tabLst>
                <a:tab pos="360000" algn="l"/>
              </a:tabLst>
              <a:defRPr sz="1200" b="0" i="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Tx/>
              <a:buNone/>
              <a:defRPr sz="10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a:solidFill>
                  <a:schemeClr val="tx1"/>
                </a:solidFill>
              </a:rPr>
              <a:t>Positive effects of parental engagement:</a:t>
            </a:r>
          </a:p>
          <a:p>
            <a:endParaRPr lang="en-GB" b="1">
              <a:solidFill>
                <a:schemeClr val="tx1"/>
              </a:solidFill>
            </a:endParaRPr>
          </a:p>
          <a:p>
            <a:pPr marL="285750" indent="-285750">
              <a:buFont typeface="Arial" panose="020B0604020202020204" pitchFamily="34" charset="0"/>
              <a:buChar char="•"/>
            </a:pPr>
            <a:r>
              <a:rPr lang="en-GB">
                <a:solidFill>
                  <a:schemeClr val="tx1"/>
                </a:solidFill>
              </a:rPr>
              <a:t>Better behaviour</a:t>
            </a:r>
          </a:p>
          <a:p>
            <a:pPr marL="285750" indent="-285750">
              <a:buFont typeface="Arial" panose="020B0604020202020204" pitchFamily="34" charset="0"/>
              <a:buChar char="•"/>
            </a:pPr>
            <a:r>
              <a:rPr lang="en-GB">
                <a:solidFill>
                  <a:schemeClr val="tx1"/>
                </a:solidFill>
              </a:rPr>
              <a:t>More confidence and greater self-esteem</a:t>
            </a:r>
          </a:p>
          <a:p>
            <a:pPr marL="285750" indent="-285750">
              <a:buFont typeface="Arial" panose="020B0604020202020204" pitchFamily="34" charset="0"/>
              <a:buChar char="•"/>
            </a:pPr>
            <a:r>
              <a:rPr lang="en-GB">
                <a:solidFill>
                  <a:schemeClr val="tx1"/>
                </a:solidFill>
              </a:rPr>
              <a:t>Higher attendance rates</a:t>
            </a:r>
          </a:p>
          <a:p>
            <a:pPr marL="285750" indent="-285750">
              <a:buFont typeface="Arial" panose="020B0604020202020204" pitchFamily="34" charset="0"/>
              <a:buChar char="•"/>
            </a:pPr>
            <a:r>
              <a:rPr lang="en-GB">
                <a:solidFill>
                  <a:schemeClr val="tx1"/>
                </a:solidFill>
              </a:rPr>
              <a:t>A lower risk of exclusion</a:t>
            </a:r>
          </a:p>
          <a:p>
            <a:pPr marL="285750" indent="-285750">
              <a:buFont typeface="Arial" panose="020B0604020202020204" pitchFamily="34" charset="0"/>
              <a:buChar char="•"/>
            </a:pPr>
            <a:r>
              <a:rPr lang="en-GB">
                <a:solidFill>
                  <a:schemeClr val="tx1"/>
                </a:solidFill>
              </a:rPr>
              <a:t>More enthusiasm about learning</a:t>
            </a:r>
          </a:p>
          <a:p>
            <a:pPr marL="285750" indent="-285750">
              <a:buFont typeface="Arial" panose="020B0604020202020204" pitchFamily="34" charset="0"/>
              <a:buChar char="•"/>
            </a:pPr>
            <a:endParaRPr lang="en-GB">
              <a:solidFill>
                <a:schemeClr val="tx1"/>
              </a:solidFill>
              <a:ea typeface="Lato"/>
              <a:cs typeface="Lato"/>
            </a:endParaRPr>
          </a:p>
        </p:txBody>
      </p:sp>
      <p:cxnSp>
        <p:nvCxnSpPr>
          <p:cNvPr id="7" name="Straight Connector 6">
            <a:extLst>
              <a:ext uri="{FF2B5EF4-FFF2-40B4-BE49-F238E27FC236}">
                <a16:creationId xmlns:a16="http://schemas.microsoft.com/office/drawing/2014/main" id="{F8E4DA6C-C024-D9C8-E8E8-0BA0A99C6756}"/>
              </a:ext>
            </a:extLst>
          </p:cNvPr>
          <p:cNvCxnSpPr/>
          <p:nvPr/>
        </p:nvCxnSpPr>
        <p:spPr>
          <a:xfrm>
            <a:off x="4401757" y="1912685"/>
            <a:ext cx="0" cy="3684749"/>
          </a:xfrm>
          <a:prstGeom prst="line">
            <a:avLst/>
          </a:prstGeom>
          <a:ln w="28575">
            <a:solidFill>
              <a:srgbClr val="00537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939604"/>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Theme2">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2" id="{0F7E03F4-3FED-4616-88E3-EBE6F1565AAD}" vid="{9193F136-2AFF-4EFC-9F11-4A81FAECC65C}"/>
    </a:ext>
  </a:extLst>
</a:theme>
</file>

<file path=ppt/theme/theme2.xml><?xml version="1.0" encoding="utf-8"?>
<a:theme xmlns:a="http://schemas.openxmlformats.org/drawingml/2006/main" name="Title page">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16E07631-C9A3-4F83-9EF2-2AB8622157CB}"/>
    </a:ext>
  </a:extLst>
</a:theme>
</file>

<file path=ppt/theme/theme3.xml><?xml version="1.0" encoding="utf-8"?>
<a:theme xmlns:a="http://schemas.openxmlformats.org/drawingml/2006/main" name="Content page (with falling numbers)">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5B008EEE-34FB-4B88-9888-03E1265E3605}"/>
    </a:ext>
  </a:extLst>
</a:theme>
</file>

<file path=ppt/theme/theme4.xml><?xml version="1.0" encoding="utf-8"?>
<a:theme xmlns:a="http://schemas.openxmlformats.org/drawingml/2006/main" name="Content page (no falling numbers)">
  <a:themeElements>
    <a:clrScheme name="National Numeracy">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ational Numeracy">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n_ppt_final_141220" id="{19F55699-E046-4F9B-937A-6796B9FA5169}" vid="{5FF3E6A6-47AE-4815-AC35-B1676EB11EB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d4fb1ce-7578-4a36-b24b-8490e06c8395">
      <Terms xmlns="http://schemas.microsoft.com/office/infopath/2007/PartnerControls"/>
    </lcf76f155ced4ddcb4097134ff3c332f>
    <TaxCatchAll xmlns="5c446c59-e2cf-4ab6-976a-d41307e20e11"/>
    <Adults_x0020_or_x0020_Schools_x003a_ xmlns="3d4fb1ce-7578-4a36-b24b-8490e06c8395" xsi:nil="true"/>
    <Product xmlns="3d4fb1ce-7578-4a36-b24b-8490e06c8395" xsi:nil="true"/>
    <Teamwork_x003f_ xmlns="3d4fb1ce-7578-4a36-b24b-8490e06c8395" xsi:nil="true"/>
    <External_x0020_use xmlns="3d4fb1ce-7578-4a36-b24b-8490e06c8395" xsi:nil="true"/>
    <Proposed_x0020_funding xmlns="3d4fb1ce-7578-4a36-b24b-8490e06c8395" xsi:nil="true"/>
    <Instigated_x0020_by_x003a_ xmlns="3d4fb1ce-7578-4a36-b24b-8490e06c8395" xsi:nil="true"/>
    <Internal_x0020_Use xmlns="3d4fb1ce-7578-4a36-b24b-8490e06c8395" xsi:nil="true"/>
    <Current_x0020_Status xmlns="3d4fb1ce-7578-4a36-b24b-8490e06c8395" xsi:nil="true"/>
    <Educational_x0020_Input xmlns="3d4fb1ce-7578-4a36-b24b-8490e06c8395" xsi:nil="true"/>
    <Next_x0020_Strategic_x0020_meeting xmlns="3d4fb1ce-7578-4a36-b24b-8490e06c8395" xsi:nil="true"/>
    <End_x0020_date xmlns="3d4fb1ce-7578-4a36-b24b-8490e06c8395" xsi:nil="true"/>
    <zygd xmlns="3d4fb1ce-7578-4a36-b24b-8490e06c8395" xsi:nil="true"/>
    <Project xmlns="3d4fb1ce-7578-4a36-b24b-8490e06c8395" xsi:nil="true"/>
    <Start_x0020_date xmlns="3d4fb1ce-7578-4a36-b24b-8490e06c8395" xsi:nil="true"/>
    <sp5s xmlns="3d4fb1ce-7578-4a36-b24b-8490e06c8395" xsi:nil="true"/>
    <Components xmlns="3d4fb1ce-7578-4a36-b24b-8490e06c8395" xsi:nil="true"/>
    <Target_x0020_Group xmlns="3d4fb1ce-7578-4a36-b24b-8490e06c8395" xsi:nil="true"/>
    <Ed_x0020_other xmlns="3d4fb1ce-7578-4a36-b24b-8490e06c8395"/>
    <Priority xmlns="3d4fb1ce-7578-4a36-b24b-8490e06c8395" xsi:nil="true"/>
    <Budget xmlns="3d4fb1ce-7578-4a36-b24b-8490e06c8395" xsi:nil="true"/>
    <_x0031__x002d_Liner xmlns="3d4fb1ce-7578-4a36-b24b-8490e06c8395" xsi:nil="true"/>
    <Phase xmlns="3d4fb1ce-7578-4a36-b24b-8490e06c8395" xsi:nil="true"/>
    <Support xmlns="3d4fb1ce-7578-4a36-b24b-8490e06c839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B21833FE06F8488E9DE48F3E8C88A1" ma:contentTypeVersion="46" ma:contentTypeDescription="Create a new document." ma:contentTypeScope="" ma:versionID="83cd5c14da3ad9767302beb53dbab8f2">
  <xsd:schema xmlns:xsd="http://www.w3.org/2001/XMLSchema" xmlns:xs="http://www.w3.org/2001/XMLSchema" xmlns:p="http://schemas.microsoft.com/office/2006/metadata/properties" xmlns:ns2="3d4fb1ce-7578-4a36-b24b-8490e06c8395" xmlns:ns3="5c446c59-e2cf-4ab6-976a-d41307e20e11" xmlns:ns4="b072cec8-3e9d-43cd-90c2-d7a855a423e0" targetNamespace="http://schemas.microsoft.com/office/2006/metadata/properties" ma:root="true" ma:fieldsID="4ead9883eced86c072ecdaac548be82f" ns2:_="" ns3:_="" ns4:_="">
    <xsd:import namespace="3d4fb1ce-7578-4a36-b24b-8490e06c8395"/>
    <xsd:import namespace="5c446c59-e2cf-4ab6-976a-d41307e20e11"/>
    <xsd:import namespace="b072cec8-3e9d-43cd-90c2-d7a855a423e0"/>
    <xsd:element name="properties">
      <xsd:complexType>
        <xsd:sequence>
          <xsd:element name="documentManagement">
            <xsd:complexType>
              <xsd:all>
                <xsd:element ref="ns2:Project" minOccurs="0"/>
                <xsd:element ref="ns2:Phase" minOccurs="0"/>
                <xsd:element ref="ns2:Internal_x0020_Use" minOccurs="0"/>
                <xsd:element ref="ns2:Target_x0020_Group" minOccurs="0"/>
                <xsd:element ref="ns2:Components" minOccurs="0"/>
                <xsd:element ref="ns2:Instigated_x0020_by_x003a_" minOccurs="0"/>
                <xsd:element ref="ns2:Adults_x0020_or_x0020_Schools_x003a_" minOccurs="0"/>
                <xsd:element ref="ns2:Current_x0020_Status" minOccurs="0"/>
                <xsd:element ref="ns2:Start_x0020_date" minOccurs="0"/>
                <xsd:element ref="ns2:End_x0020_date" minOccurs="0"/>
                <xsd:element ref="ns2:Educational_x0020_Input" minOccurs="0"/>
                <xsd:element ref="ns2:Budget" minOccurs="0"/>
                <xsd:element ref="ns2:Teamwork_x003f_" minOccurs="0"/>
                <xsd:element ref="ns2:Product" minOccurs="0"/>
                <xsd:element ref="ns2:External_x0020_use" minOccurs="0"/>
                <xsd:element ref="ns2:sp5s" minOccurs="0"/>
                <xsd:element ref="ns2:zygd" minOccurs="0"/>
                <xsd:element ref="ns2:_x0031__x002d_Liner" minOccurs="0"/>
                <xsd:element ref="ns2:Support" minOccurs="0"/>
                <xsd:element ref="ns2:Ed_x0020_other" minOccurs="0"/>
                <xsd:element ref="ns2:Next_x0020_Strategic_x0020_meeting" minOccurs="0"/>
                <xsd:element ref="ns3:SharedWithUsers" minOccurs="0"/>
                <xsd:element ref="ns2:Priority" minOccurs="0"/>
                <xsd:element ref="ns2:Proposed_x0020_funding" minOccurs="0"/>
                <xsd:element ref="ns4:SharingHintHash" minOccurs="0"/>
                <xsd:element ref="ns4:SharedWithDetails" minOccurs="0"/>
                <xsd:element ref="ns4:LastSharedByUser" minOccurs="0"/>
                <xsd:element ref="ns4:LastSharedByTime" minOccurs="0"/>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4fb1ce-7578-4a36-b24b-8490e06c8395" elementFormDefault="qualified">
    <xsd:import namespace="http://schemas.microsoft.com/office/2006/documentManagement/types"/>
    <xsd:import namespace="http://schemas.microsoft.com/office/infopath/2007/PartnerControls"/>
    <xsd:element name="Project" ma:index="1" nillable="true" ma:displayName="Project" ma:format="Dropdown" ma:indexed="true" ma:internalName="Project">
      <xsd:simpleType>
        <xsd:restriction base="dms:Choice">
          <xsd:enumeration value="BIT"/>
          <xsd:enumeration value="Challenge"/>
          <xsd:enumeration value="Mobile Maths"/>
          <xsd:enumeration value="Parental Engagement"/>
          <xsd:enumeration value="Family Maths Toolkit"/>
          <xsd:enumeration value="Firm Foundations for All"/>
          <xsd:enumeration value="PHF"/>
          <xsd:enumeration value="Passport Maths"/>
          <xsd:enumeration value="Portsmouth Counts"/>
          <xsd:enumeration value="Mayors Fund"/>
          <xsd:enumeration value="Overarching"/>
          <xsd:enumeration value="n/a"/>
          <xsd:enumeration value="Health"/>
          <xsd:enumeration value="BaNC"/>
          <xsd:enumeration value="Multiply"/>
        </xsd:restriction>
      </xsd:simpleType>
    </xsd:element>
    <xsd:element name="Phase" ma:index="2" nillable="true" ma:displayName="Phase" ma:format="Dropdown" ma:indexed="true" ma:internalName="Phase">
      <xsd:simpleType>
        <xsd:restriction base="dms:Choice">
          <xsd:enumeration value="Application"/>
          <xsd:enumeration value="Planning"/>
          <xsd:enumeration value="Research and Development"/>
          <xsd:enumeration value="Pilot"/>
          <xsd:enumeration value="Phase 2"/>
          <xsd:enumeration value="Phase 3"/>
          <xsd:enumeration value="Phase 4"/>
          <xsd:enumeration value="n/a"/>
        </xsd:restriction>
      </xsd:simpleType>
    </xsd:element>
    <xsd:element name="Internal_x0020_Use" ma:index="4" nillable="true" ma:displayName="Type of" ma:format="Dropdown" ma:internalName="Internal_x0020_Use">
      <xsd:simpleType>
        <xsd:restriction base="dms:Choice">
          <xsd:enumeration value="Activities_Tests"/>
          <xsd:enumeration value="Conference"/>
          <xsd:enumeration value="Consultation Response"/>
          <xsd:enumeration value="Contract"/>
          <xsd:enumeration value="Data"/>
          <xsd:enumeration value="Developed Parts"/>
          <xsd:enumeration value="Developing Material"/>
          <xsd:enumeration value="Evidence"/>
          <xsd:enumeration value="Expert Groups"/>
          <xsd:enumeration value="Finances"/>
          <xsd:enumeration value="Focus Groups"/>
          <xsd:enumeration value="Funding"/>
          <xsd:enumeration value="Meeting Minutes"/>
          <xsd:enumeration value="not internal"/>
          <xsd:enumeration value="Planning"/>
          <xsd:enumeration value="Financial_Quote"/>
          <xsd:enumeration value="Reference"/>
          <xsd:enumeration value="StockImages"/>
          <xsd:enumeration value="Support"/>
          <xsd:enumeration value="Survey_analysis"/>
          <xsd:enumeration value="Report/Write Up"/>
        </xsd:restriction>
      </xsd:simpleType>
    </xsd:element>
    <xsd:element name="Target_x0020_Group" ma:index="5" nillable="true" ma:displayName="Target Group" ma:format="Dropdown" ma:internalName="Target_x0020_Group">
      <xsd:simpleType>
        <xsd:restriction base="dms:Choice">
          <xsd:enumeration value="Champions"/>
          <xsd:enumeration value="Learners"/>
          <xsd:enumeration value="Partner"/>
          <xsd:enumeration value="Participant"/>
          <xsd:enumeration value="Partners and Participants"/>
          <xsd:enumeration value="Stakeholders"/>
          <xsd:enumeration value="Funders"/>
          <xsd:enumeration value="n/a"/>
        </xsd:restriction>
      </xsd:simpleType>
    </xsd:element>
    <xsd:element name="Components" ma:index="6" nillable="true" ma:displayName="Components" ma:format="Dropdown" ma:internalName="Components">
      <xsd:simpleType>
        <xsd:restriction base="dms:Choice">
          <xsd:enumeration value="Assessments"/>
          <xsd:enumeration value="Images"/>
          <xsd:enumeration value="Learn Elsewhere"/>
          <xsd:enumeration value="Legal"/>
          <xsd:enumeration value="Resources"/>
          <xsd:enumeration value="Wireframes"/>
        </xsd:restriction>
      </xsd:simpleType>
    </xsd:element>
    <xsd:element name="Instigated_x0020_by_x003a_" ma:index="7" nillable="true" ma:displayName="PM / Owner" ma:format="Dropdown" ma:indexed="true" ma:internalName="Instigated_x0020_by_x003a_">
      <xsd:simpleType>
        <xsd:restriction base="dms:Choice">
          <xsd:enumeration value="Siobhan"/>
          <xsd:enumeration value="Rachel"/>
          <xsd:enumeration value="Paul"/>
          <xsd:enumeration value="Lynn"/>
          <xsd:enumeration value="Sally"/>
          <xsd:enumeration value="Mike"/>
          <xsd:enumeration value="Vessi"/>
          <xsd:enumeration value="Serge"/>
          <xsd:enumeration value="Anna"/>
          <xsd:enumeration value="Margaret"/>
          <xsd:enumeration value="Rachael"/>
          <xsd:enumeration value="Hannah"/>
          <xsd:enumeration value="n/a"/>
        </xsd:restriction>
      </xsd:simpleType>
    </xsd:element>
    <xsd:element name="Adults_x0020_or_x0020_Schools_x003a_" ma:index="8" nillable="true" ma:displayName="Adults or Schools:" ma:format="Dropdown" ma:internalName="Adults_x0020_or_x0020_Schools_x003a_">
      <xsd:simpleType>
        <xsd:restriction base="dms:Choice">
          <xsd:enumeration value="Adults Challenge"/>
          <xsd:enumeration value="Adults other"/>
          <xsd:enumeration value="Strategic"/>
          <xsd:enumeration value="Schools"/>
          <xsd:enumeration value="Adults &amp; schools"/>
          <xsd:enumeration value="n/a"/>
        </xsd:restriction>
      </xsd:simpleType>
    </xsd:element>
    <xsd:element name="Current_x0020_Status" ma:index="9" nillable="true" ma:displayName="Dev Status" ma:format="Dropdown" ma:indexed="true" ma:internalName="Current_x0020_Status">
      <xsd:simpleType>
        <xsd:restriction base="dms:Choice">
          <xsd:enumeration value="Pipeline"/>
          <xsd:enumeration value="Active"/>
          <xsd:enumeration value="Complete"/>
          <xsd:enumeration value="n/a"/>
        </xsd:restriction>
      </xsd:simpleType>
    </xsd:element>
    <xsd:element name="Start_x0020_date" ma:index="10" nillable="true" ma:displayName="Start date" ma:format="DateOnly" ma:internalName="Start_x0020_date">
      <xsd:simpleType>
        <xsd:restriction base="dms:DateTime"/>
      </xsd:simpleType>
    </xsd:element>
    <xsd:element name="End_x0020_date" ma:index="11" nillable="true" ma:displayName="End date" ma:format="DateOnly" ma:internalName="End_x0020_date">
      <xsd:simpleType>
        <xsd:restriction base="dms:DateTime"/>
      </xsd:simpleType>
    </xsd:element>
    <xsd:element name="Educational_x0020_Input" ma:index="12" nillable="true" ma:displayName="Ed lead" ma:format="Dropdown" ma:internalName="Educational_x0020_Input">
      <xsd:simpleType>
        <xsd:restriction base="dms:Choice">
          <xsd:enumeration value="Els"/>
          <xsd:enumeration value="Derek"/>
          <xsd:enumeration value="Margaret"/>
          <xsd:enumeration value="Sue"/>
          <xsd:enumeration value="Lynn"/>
          <xsd:enumeration value="Serge"/>
          <xsd:enumeration value="tbc"/>
          <xsd:enumeration value="No"/>
        </xsd:restriction>
      </xsd:simpleType>
    </xsd:element>
    <xsd:element name="Budget" ma:index="13" nillable="true" ma:displayName="Est cost" ma:decimals="0" ma:LCID="2057" ma:internalName="Budget">
      <xsd:simpleType>
        <xsd:restriction base="dms:Currency"/>
      </xsd:simpleType>
    </xsd:element>
    <xsd:element name="Teamwork_x003f_" ma:index="14" nillable="true" ma:displayName="Teamwork" ma:format="Dropdown" ma:internalName="Teamwork_x003f_">
      <xsd:simpleType>
        <xsd:union memberTypes="dms:Text">
          <xsd:simpleType>
            <xsd:restriction base="dms:Choice">
              <xsd:enumeration value="Yes"/>
              <xsd:enumeration value="No"/>
            </xsd:restriction>
          </xsd:simpleType>
        </xsd:union>
      </xsd:simpleType>
    </xsd:element>
    <xsd:element name="Product" ma:index="15" nillable="true" ma:displayName="Product" ma:format="Dropdown" ma:indexed="true" ma:internalName="Product">
      <xsd:simpleType>
        <xsd:restriction base="dms:Choice">
          <xsd:enumeration value="BaNC"/>
          <xsd:enumeration value="Challenge Online"/>
          <xsd:enumeration value="Challenge Champions"/>
          <xsd:enumeration value="Champions Workbook"/>
          <xsd:enumeration value="Numeracy Review"/>
          <xsd:enumeration value="Family Maths Toolkit"/>
          <xsd:enumeration value="Parent Leaflets"/>
          <xsd:enumeration value="Parent Scrapbooks"/>
          <xsd:enumeration value="Firm Foundations Support Materials"/>
          <xsd:enumeration value="Overarching"/>
          <xsd:enumeration value="n/a"/>
          <xsd:enumeration value="Screener"/>
        </xsd:restriction>
      </xsd:simpleType>
    </xsd:element>
    <xsd:element name="External_x0020_use" ma:index="16" nillable="true" ma:displayName="Comms" ma:format="Dropdown" ma:internalName="External_x0020_use">
      <xsd:simpleType>
        <xsd:union memberTypes="dms:Text">
          <xsd:simpleType>
            <xsd:restriction base="dms:Choice">
              <xsd:enumeration value="Activities_Tests"/>
              <xsd:enumeration value="Ambassadors"/>
              <xsd:enumeration value="Blog_piece"/>
              <xsd:enumeration value="Brand"/>
              <xsd:enumeration value="Brief"/>
              <xsd:enumeration value="Case_study"/>
              <xsd:enumeration value="Comms_social_intern"/>
              <xsd:enumeration value="Design Features"/>
              <xsd:enumeration value="Emailing"/>
              <xsd:enumeration value="Instructions"/>
              <xsd:enumeration value="Leaflet_Handout_Overview"/>
              <xsd:enumeration value="Media"/>
              <xsd:enumeration value="Not External"/>
              <xsd:enumeration value="Posters_Banners"/>
              <xsd:enumeration value="Presentation"/>
              <xsd:enumeration value="Print Artwork"/>
              <xsd:enumeration value="Workshop"/>
            </xsd:restriction>
          </xsd:simpleType>
        </xsd:union>
      </xsd:simpleType>
    </xsd:element>
    <xsd:element name="sp5s" ma:index="17" nillable="true" ma:displayName="Text" ma:internalName="sp5s">
      <xsd:simpleType>
        <xsd:restriction base="dms:Text"/>
      </xsd:simpleType>
    </xsd:element>
    <xsd:element name="zygd" ma:index="18" nillable="true" ma:displayName="Contains data" ma:internalName="zygd">
      <xsd:simpleType>
        <xsd:restriction base="dms:Text"/>
      </xsd:simpleType>
    </xsd:element>
    <xsd:element name="_x0031__x002d_Liner" ma:index="19" nillable="true" ma:displayName="1-Liner" ma:description="A 1-line description" ma:internalName="_x0031__x002d_Liner">
      <xsd:simpleType>
        <xsd:restriction base="dms:Note">
          <xsd:maxLength value="255"/>
        </xsd:restriction>
      </xsd:simpleType>
    </xsd:element>
    <xsd:element name="Support" ma:index="20" nillable="true" ma:displayName="Support" ma:format="Dropdown" ma:internalName="Support">
      <xsd:simpleType>
        <xsd:union memberTypes="dms:Text">
          <xsd:simpleType>
            <xsd:restriction base="dms:Choice">
              <xsd:enumeration value="Jo"/>
              <xsd:enumeration value="Anna"/>
              <xsd:enumeration value="Helen"/>
              <xsd:enumeration value="n/a"/>
            </xsd:restriction>
          </xsd:simpleType>
        </xsd:union>
      </xsd:simpleType>
    </xsd:element>
    <xsd:element name="Ed_x0020_other" ma:index="21" nillable="true" ma:displayName="Ed other" ma:internalName="Ed_x0020_other">
      <xsd:complexType>
        <xsd:complexContent>
          <xsd:extension base="dms:MultiChoiceFillIn">
            <xsd:sequence>
              <xsd:element name="Value" maxOccurs="unbounded" minOccurs="0" nillable="true">
                <xsd:simpleType>
                  <xsd:union memberTypes="dms:Text">
                    <xsd:simpleType>
                      <xsd:restriction base="dms:Choice">
                        <xsd:enumeration value="Lynn"/>
                        <xsd:enumeration value="Serge"/>
                        <xsd:enumeration value="Derek"/>
                        <xsd:enumeration value="Mandy"/>
                        <xsd:enumeration value="Colin"/>
                        <xsd:enumeration value="Nina"/>
                        <xsd:enumeration value="Margaret"/>
                        <xsd:enumeration value="Pip"/>
                      </xsd:restriction>
                    </xsd:simpleType>
                  </xsd:union>
                </xsd:simpleType>
              </xsd:element>
            </xsd:sequence>
          </xsd:extension>
        </xsd:complexContent>
      </xsd:complexType>
    </xsd:element>
    <xsd:element name="Next_x0020_Strategic_x0020_meeting" ma:index="22" nillable="true" ma:displayName="Next Strategic meeting" ma:format="Dropdown" ma:internalName="Next_x0020_Strategic_x0020_meeting">
      <xsd:simpleType>
        <xsd:union memberTypes="dms:Text">
          <xsd:simpleType>
            <xsd:restriction base="dms:Choice">
              <xsd:enumeration value="Yes"/>
            </xsd:restriction>
          </xsd:simpleType>
        </xsd:union>
      </xsd:simpleType>
    </xsd:element>
    <xsd:element name="Priority" ma:index="30" nillable="true" ma:displayName="Priority" ma:decimals="0" ma:internalName="Priority">
      <xsd:simpleType>
        <xsd:restriction base="dms:Number"/>
      </xsd:simpleType>
    </xsd:element>
    <xsd:element name="Proposed_x0020_funding" ma:index="31" nillable="true" ma:displayName="Proposed funding" ma:internalName="Proposed_x0020_funding">
      <xsd:simpleType>
        <xsd:restriction base="dms:Text">
          <xsd:maxLength value="255"/>
        </xsd:restriction>
      </xsd:simpleType>
    </xsd:element>
    <xsd:element name="MediaServiceMetadata" ma:index="36" nillable="true" ma:displayName="MediaServiceMetadata" ma:description="" ma:hidden="true" ma:internalName="MediaServiceMetadata" ma:readOnly="true">
      <xsd:simpleType>
        <xsd:restriction base="dms:Note"/>
      </xsd:simpleType>
    </xsd:element>
    <xsd:element name="MediaServiceFastMetadata" ma:index="37" nillable="true" ma:displayName="MediaServiceFastMetadata" ma:description="" ma:hidden="true" ma:internalName="MediaServiceFastMetadata" ma:readOnly="true">
      <xsd:simpleType>
        <xsd:restriction base="dms:Note"/>
      </xsd:simpleType>
    </xsd:element>
    <xsd:element name="MediaServiceDateTaken" ma:index="38" nillable="true" ma:displayName="MediaServiceDateTaken" ma:hidden="true" ma:internalName="MediaServiceDateTaken" ma:readOnly="true">
      <xsd:simpleType>
        <xsd:restriction base="dms:Text"/>
      </xsd:simpleType>
    </xsd:element>
    <xsd:element name="MediaServiceAutoTags" ma:index="39" nillable="true" ma:displayName="Tags" ma:internalName="MediaServiceAutoTags"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MediaLengthInSeconds" ma:hidden="true"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Image Tags" ma:readOnly="false" ma:fieldId="{5cf76f15-5ced-4ddc-b409-7134ff3c332f}" ma:taxonomyMulti="true" ma:sspId="ef2560c5-e438-498a-b155-42b5557b5a9f"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element name="MediaServiceObjectDetectorVersions" ma:index="50" nillable="true" ma:displayName="MediaServiceObjectDetectorVersions" ma:hidden="true" ma:indexed="true" ma:internalName="MediaServiceObjectDetectorVersions" ma:readOnly="true">
      <xsd:simpleType>
        <xsd:restriction base="dms:Text"/>
      </xsd:simpleType>
    </xsd:element>
    <xsd:element name="MediaServiceSearchProperties" ma:index="51" nillable="true" ma:displayName="MediaServiceSearchProperties" ma:hidden="true" ma:internalName="MediaServiceSearchProperties" ma:readOnly="true">
      <xsd:simpleType>
        <xsd:restriction base="dms:Note"/>
      </xsd:simpleType>
    </xsd:element>
    <xsd:element name="MediaServiceBillingMetadata" ma:index="5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c446c59-e2cf-4ab6-976a-d41307e20e11"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48" nillable="true" ma:displayName="Taxonomy Catch All Column" ma:hidden="true" ma:list="{a7ee53dc-7a83-4204-bf94-a1a24809ac75}" ma:internalName="TaxCatchAll" ma:showField="CatchAllData" ma:web="5c446c59-e2cf-4ab6-976a-d41307e20e1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072cec8-3e9d-43cd-90c2-d7a855a423e0" elementFormDefault="qualified">
    <xsd:import namespace="http://schemas.microsoft.com/office/2006/documentManagement/types"/>
    <xsd:import namespace="http://schemas.microsoft.com/office/infopath/2007/PartnerControls"/>
    <xsd:element name="SharingHintHash" ma:index="32" nillable="true" ma:displayName="Sharing Hint Hash" ma:internalName="SharingHintHash" ma:readOnly="true">
      <xsd:simpleType>
        <xsd:restriction base="dms:Text"/>
      </xsd:simpleType>
    </xsd:element>
    <xsd:element name="SharedWithDetails" ma:index="33" nillable="true" ma:displayName="Shared With Details" ma:internalName="SharedWithDetails" ma:readOnly="true">
      <xsd:simpleType>
        <xsd:restriction base="dms:Note">
          <xsd:maxLength value="255"/>
        </xsd:restriction>
      </xsd:simpleType>
    </xsd:element>
    <xsd:element name="LastSharedByUser" ma:index="34" nillable="true" ma:displayName="Last Shared By User" ma:description="" ma:internalName="LastSharedByUser" ma:readOnly="true">
      <xsd:simpleType>
        <xsd:restriction base="dms:Note">
          <xsd:maxLength value="255"/>
        </xsd:restriction>
      </xsd:simpleType>
    </xsd:element>
    <xsd:element name="LastSharedByTime" ma:index="35"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A617024-9319-461A-989B-9E6F8DF7F582}">
  <ds:schemaRefs>
    <ds:schemaRef ds:uri="http://purl.org/dc/dcmitype/"/>
    <ds:schemaRef ds:uri="http://purl.org/dc/elements/1.1/"/>
    <ds:schemaRef ds:uri="http://schemas.microsoft.com/office/2006/metadata/properties"/>
    <ds:schemaRef ds:uri="http://schemas.microsoft.com/office/2006/documentManagement/types"/>
    <ds:schemaRef ds:uri="http://purl.org/dc/terms/"/>
    <ds:schemaRef ds:uri="5c446c59-e2cf-4ab6-976a-d41307e20e11"/>
    <ds:schemaRef ds:uri="http://schemas.microsoft.com/office/infopath/2007/PartnerControls"/>
    <ds:schemaRef ds:uri="http://www.w3.org/XML/1998/namespace"/>
    <ds:schemaRef ds:uri="http://schemas.openxmlformats.org/package/2006/metadata/core-properties"/>
    <ds:schemaRef ds:uri="b072cec8-3e9d-43cd-90c2-d7a855a423e0"/>
    <ds:schemaRef ds:uri="3d4fb1ce-7578-4a36-b24b-8490e06c8395"/>
  </ds:schemaRefs>
</ds:datastoreItem>
</file>

<file path=customXml/itemProps2.xml><?xml version="1.0" encoding="utf-8"?>
<ds:datastoreItem xmlns:ds="http://schemas.openxmlformats.org/officeDocument/2006/customXml" ds:itemID="{349A40D5-B8C6-4D70-9B2E-C14A892980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4fb1ce-7578-4a36-b24b-8490e06c8395"/>
    <ds:schemaRef ds:uri="5c446c59-e2cf-4ab6-976a-d41307e20e11"/>
    <ds:schemaRef ds:uri="b072cec8-3e9d-43cd-90c2-d7a855a423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2FA3CF1-08DA-4C0D-96E2-FA7612BC27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Theme2</Template>
  <TotalTime>114</TotalTime>
  <Words>1883</Words>
  <Application>Microsoft Office PowerPoint</Application>
  <PresentationFormat>On-screen Show (4:3)</PresentationFormat>
  <Paragraphs>206</Paragraphs>
  <Slides>22</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22</vt:i4>
      </vt:variant>
    </vt:vector>
  </HeadingPairs>
  <TitlesOfParts>
    <vt:vector size="30" baseType="lpstr">
      <vt:lpstr>Arial</vt:lpstr>
      <vt:lpstr>Lato</vt:lpstr>
      <vt:lpstr>Lato Light</vt:lpstr>
      <vt:lpstr>Rubik Medium</vt:lpstr>
      <vt:lpstr>Theme2</vt:lpstr>
      <vt:lpstr>Title page</vt:lpstr>
      <vt:lpstr>Content page (with falling numbers)</vt:lpstr>
      <vt:lpstr>Content page (no falling numbers)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Beth Barnes</dc:creator>
  <cp:lastModifiedBy>Lizzie Green</cp:lastModifiedBy>
  <cp:revision>63</cp:revision>
  <dcterms:created xsi:type="dcterms:W3CDTF">2024-11-15T10:10:53Z</dcterms:created>
  <dcterms:modified xsi:type="dcterms:W3CDTF">2025-10-24T14:28:39Z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0x010100B2B21833FE06F8488E9DE48F3E8C88A1</vt:lpwstr>
  </property>
  <property fmtid="{D5CDD505-2E9C-101B-9397-08002B2CF9AE}" pid="3" name="MediaServiceImageTags">
    <vt:lpwstr/>
  </property>
</Properties>
</file>